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60" r:id="rId3"/>
    <p:sldId id="279" r:id="rId4"/>
    <p:sldId id="258" r:id="rId5"/>
    <p:sldId id="257" r:id="rId6"/>
    <p:sldId id="292" r:id="rId7"/>
    <p:sldId id="261" r:id="rId8"/>
    <p:sldId id="263" r:id="rId9"/>
    <p:sldId id="288" r:id="rId10"/>
    <p:sldId id="289" r:id="rId11"/>
    <p:sldId id="290" r:id="rId12"/>
    <p:sldId id="264" r:id="rId13"/>
    <p:sldId id="294" r:id="rId14"/>
    <p:sldId id="295" r:id="rId15"/>
    <p:sldId id="296" r:id="rId16"/>
    <p:sldId id="297" r:id="rId17"/>
    <p:sldId id="298" r:id="rId18"/>
    <p:sldId id="301" r:id="rId19"/>
    <p:sldId id="262" r:id="rId20"/>
    <p:sldId id="299" r:id="rId21"/>
    <p:sldId id="282" r:id="rId22"/>
    <p:sldId id="300" r:id="rId23"/>
    <p:sldId id="278" r:id="rId24"/>
    <p:sldId id="302" r:id="rId25"/>
    <p:sldId id="303" r:id="rId26"/>
    <p:sldId id="304" r:id="rId27"/>
    <p:sldId id="305"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9EB5"/>
    <a:srgbClr val="6D9A44"/>
    <a:srgbClr val="ED8036"/>
    <a:srgbClr val="A4DAA4"/>
    <a:srgbClr val="42775A"/>
    <a:srgbClr val="1A8942"/>
    <a:srgbClr val="7E1AC5"/>
    <a:srgbClr val="8FB0BA"/>
    <a:srgbClr val="6E878F"/>
    <a:srgbClr val="6E1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04" autoAdjust="0"/>
    <p:restoredTop sz="88389" autoAdjust="0"/>
  </p:normalViewPr>
  <p:slideViewPr>
    <p:cSldViewPr snapToGrid="0" snapToObjects="1">
      <p:cViewPr>
        <p:scale>
          <a:sx n="110" d="100"/>
          <a:sy n="110" d="100"/>
        </p:scale>
        <p:origin x="634" y="23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2EB43-5D5A-5748-947F-252028CDF671}"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E7F59-3D4C-4F47-9A75-C58BA62BF590}" type="slidenum">
              <a:rPr lang="en-US" smtClean="0"/>
              <a:t>‹#›</a:t>
            </a:fld>
            <a:endParaRPr lang="en-US"/>
          </a:p>
        </p:txBody>
      </p:sp>
    </p:spTree>
    <p:extLst>
      <p:ext uri="{BB962C8B-B14F-4D97-AF65-F5344CB8AC3E}">
        <p14:creationId xmlns:p14="http://schemas.microsoft.com/office/powerpoint/2010/main" val="329780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idea of encoding specificity, first posited by Thompson &amp; Tulving</a:t>
            </a:r>
          </a:p>
          <a:p>
            <a:r>
              <a:rPr lang="en-US" dirty="0"/>
              <a:t>Research into the learning of conditioned fear and extinction has been able to demonstrate this principle to great success in rodents – and we now know that fear and extinction memories exist as stable and separable engrams </a:t>
            </a:r>
          </a:p>
          <a:p>
            <a:r>
              <a:rPr lang="en-US" dirty="0"/>
              <a:t>have real consequences for behavior</a:t>
            </a:r>
          </a:p>
          <a:p>
            <a:endParaRPr lang="en-US" dirty="0"/>
          </a:p>
          <a:p>
            <a:endParaRPr lang="en-US" dirty="0"/>
          </a:p>
          <a:p>
            <a:r>
              <a:rPr lang="en-US" dirty="0"/>
              <a:t>What is an engram – dissociable neural code</a:t>
            </a:r>
          </a:p>
        </p:txBody>
      </p:sp>
      <p:sp>
        <p:nvSpPr>
          <p:cNvPr id="4" name="Slide Number Placeholder 3"/>
          <p:cNvSpPr>
            <a:spLocks noGrp="1"/>
          </p:cNvSpPr>
          <p:nvPr>
            <p:ph type="sldNum" sz="quarter" idx="10"/>
          </p:nvPr>
        </p:nvSpPr>
        <p:spPr/>
        <p:txBody>
          <a:bodyPr/>
          <a:lstStyle/>
          <a:p>
            <a:fld id="{4C4E7F59-3D4C-4F47-9A75-C58BA62BF590}" type="slidenum">
              <a:rPr lang="en-US" smtClean="0"/>
              <a:t>2</a:t>
            </a:fld>
            <a:endParaRPr lang="en-US"/>
          </a:p>
        </p:txBody>
      </p:sp>
    </p:spTree>
    <p:extLst>
      <p:ext uri="{BB962C8B-B14F-4D97-AF65-F5344CB8AC3E}">
        <p14:creationId xmlns:p14="http://schemas.microsoft.com/office/powerpoint/2010/main" val="2823513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encoding/retrieval labels to this </a:t>
            </a:r>
          </a:p>
          <a:p>
            <a:r>
              <a:rPr lang="en-US" dirty="0"/>
              <a:t>Start with EE and RR and then pop out ER</a:t>
            </a:r>
          </a:p>
        </p:txBody>
      </p:sp>
      <p:sp>
        <p:nvSpPr>
          <p:cNvPr id="4" name="Slide Number Placeholder 3"/>
          <p:cNvSpPr>
            <a:spLocks noGrp="1"/>
          </p:cNvSpPr>
          <p:nvPr>
            <p:ph type="sldNum" sz="quarter" idx="5"/>
          </p:nvPr>
        </p:nvSpPr>
        <p:spPr/>
        <p:txBody>
          <a:bodyPr/>
          <a:lstStyle/>
          <a:p>
            <a:fld id="{4C4E7F59-3D4C-4F47-9A75-C58BA62BF590}" type="slidenum">
              <a:rPr lang="en-US" smtClean="0"/>
              <a:t>11</a:t>
            </a:fld>
            <a:endParaRPr lang="en-US"/>
          </a:p>
        </p:txBody>
      </p:sp>
    </p:spTree>
    <p:extLst>
      <p:ext uri="{BB962C8B-B14F-4D97-AF65-F5344CB8AC3E}">
        <p14:creationId xmlns:p14="http://schemas.microsoft.com/office/powerpoint/2010/main" val="140378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“engram like” activity</a:t>
            </a:r>
          </a:p>
          <a:p>
            <a:r>
              <a:rPr lang="en-US" dirty="0"/>
              <a:t>As we predicted + interpretation</a:t>
            </a:r>
          </a:p>
          <a:p>
            <a:r>
              <a:rPr lang="en-US" dirty="0"/>
              <a:t>2 slides, BIG pause after controls to let that sink in</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12</a:t>
            </a:fld>
            <a:endParaRPr lang="en-US"/>
          </a:p>
        </p:txBody>
      </p:sp>
    </p:spTree>
    <p:extLst>
      <p:ext uri="{BB962C8B-B14F-4D97-AF65-F5344CB8AC3E}">
        <p14:creationId xmlns:p14="http://schemas.microsoft.com/office/powerpoint/2010/main" val="18901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“engram like” activity</a:t>
            </a:r>
          </a:p>
          <a:p>
            <a:r>
              <a:rPr lang="en-US" dirty="0"/>
              <a:t>As we predicted + interpretation</a:t>
            </a:r>
          </a:p>
          <a:p>
            <a:r>
              <a:rPr lang="en-US" dirty="0"/>
              <a:t>2 slides, BIG pause after controls to let that sink in</a:t>
            </a:r>
          </a:p>
          <a:p>
            <a:endParaRPr lang="en-US" dirty="0"/>
          </a:p>
          <a:p>
            <a:endParaRPr lang="en-US" dirty="0"/>
          </a:p>
          <a:p>
            <a:r>
              <a:rPr lang="en-US" dirty="0"/>
              <a:t>Main effects of </a:t>
            </a:r>
            <a:r>
              <a:rPr lang="en-US" dirty="0" err="1"/>
              <a:t>roi</a:t>
            </a:r>
            <a:r>
              <a:rPr lang="en-US" dirty="0"/>
              <a:t> and encoding phase</a:t>
            </a:r>
          </a:p>
          <a:p>
            <a:r>
              <a:rPr lang="en-US" dirty="0"/>
              <a:t>Interaction of </a:t>
            </a:r>
            <a:r>
              <a:rPr lang="en-US" dirty="0" err="1"/>
              <a:t>roi</a:t>
            </a:r>
            <a:r>
              <a:rPr lang="en-US" dirty="0"/>
              <a:t> X encoding phase, group X Roi</a:t>
            </a:r>
          </a:p>
          <a:p>
            <a:r>
              <a:rPr lang="en-US" dirty="0"/>
              <a:t>Group x encoding phase X ROI</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13</a:t>
            </a:fld>
            <a:endParaRPr lang="en-US"/>
          </a:p>
        </p:txBody>
      </p:sp>
    </p:spTree>
    <p:extLst>
      <p:ext uri="{BB962C8B-B14F-4D97-AF65-F5344CB8AC3E}">
        <p14:creationId xmlns:p14="http://schemas.microsoft.com/office/powerpoint/2010/main" val="181598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14</a:t>
            </a:fld>
            <a:endParaRPr lang="en-US"/>
          </a:p>
        </p:txBody>
      </p:sp>
    </p:spTree>
    <p:extLst>
      <p:ext uri="{BB962C8B-B14F-4D97-AF65-F5344CB8AC3E}">
        <p14:creationId xmlns:p14="http://schemas.microsoft.com/office/powerpoint/2010/main" val="4200361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main effect nor interaction of group</a:t>
            </a:r>
          </a:p>
        </p:txBody>
      </p:sp>
      <p:sp>
        <p:nvSpPr>
          <p:cNvPr id="4" name="Slide Number Placeholder 3"/>
          <p:cNvSpPr>
            <a:spLocks noGrp="1"/>
          </p:cNvSpPr>
          <p:nvPr>
            <p:ph type="sldNum" sz="quarter" idx="5"/>
          </p:nvPr>
        </p:nvSpPr>
        <p:spPr/>
        <p:txBody>
          <a:bodyPr/>
          <a:lstStyle/>
          <a:p>
            <a:fld id="{4C4E7F59-3D4C-4F47-9A75-C58BA62BF590}" type="slidenum">
              <a:rPr lang="en-US" smtClean="0"/>
              <a:t>19</a:t>
            </a:fld>
            <a:endParaRPr lang="en-US"/>
          </a:p>
        </p:txBody>
      </p:sp>
    </p:spTree>
    <p:extLst>
      <p:ext uri="{BB962C8B-B14F-4D97-AF65-F5344CB8AC3E}">
        <p14:creationId xmlns:p14="http://schemas.microsoft.com/office/powerpoint/2010/main" val="13824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run an ANOVA – missing values</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20</a:t>
            </a:fld>
            <a:endParaRPr lang="en-US"/>
          </a:p>
        </p:txBody>
      </p:sp>
    </p:spTree>
    <p:extLst>
      <p:ext uri="{BB962C8B-B14F-4D97-AF65-F5344CB8AC3E}">
        <p14:creationId xmlns:p14="http://schemas.microsoft.com/office/powerpoint/2010/main" val="109181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effect of ROI is trending, but otherwise nothing</a:t>
            </a:r>
          </a:p>
          <a:p>
            <a:endParaRPr lang="en-US" dirty="0"/>
          </a:p>
          <a:p>
            <a:r>
              <a:rPr lang="en-US" dirty="0"/>
              <a:t>Need to look at this based on correct rejections vs. false alarms</a:t>
            </a:r>
          </a:p>
          <a:p>
            <a:endParaRPr lang="en-US" dirty="0"/>
          </a:p>
          <a:p>
            <a:r>
              <a:rPr lang="en-US" dirty="0"/>
              <a:t>Also absolutely nothing in subcortical</a:t>
            </a:r>
          </a:p>
        </p:txBody>
      </p:sp>
      <p:sp>
        <p:nvSpPr>
          <p:cNvPr id="4" name="Slide Number Placeholder 3"/>
          <p:cNvSpPr>
            <a:spLocks noGrp="1"/>
          </p:cNvSpPr>
          <p:nvPr>
            <p:ph type="sldNum" sz="quarter" idx="5"/>
          </p:nvPr>
        </p:nvSpPr>
        <p:spPr/>
        <p:txBody>
          <a:bodyPr/>
          <a:lstStyle/>
          <a:p>
            <a:fld id="{4C4E7F59-3D4C-4F47-9A75-C58BA62BF590}" type="slidenum">
              <a:rPr lang="en-US" smtClean="0"/>
              <a:t>22</a:t>
            </a:fld>
            <a:endParaRPr lang="en-US"/>
          </a:p>
        </p:txBody>
      </p:sp>
    </p:spTree>
    <p:extLst>
      <p:ext uri="{BB962C8B-B14F-4D97-AF65-F5344CB8AC3E}">
        <p14:creationId xmlns:p14="http://schemas.microsoft.com/office/powerpoint/2010/main" val="339717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pattern was not observed in PTSD individuals</a:t>
            </a:r>
          </a:p>
          <a:p>
            <a:pPr lvl="1"/>
            <a:r>
              <a:rPr lang="en-US" sz="2000" dirty="0" err="1"/>
              <a:t>dACC</a:t>
            </a:r>
            <a:r>
              <a:rPr lang="en-US" sz="2000" dirty="0"/>
              <a:t> shows significant ERS for extinction memories – misallocation</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23</a:t>
            </a:fld>
            <a:endParaRPr lang="en-US"/>
          </a:p>
        </p:txBody>
      </p:sp>
    </p:spTree>
    <p:extLst>
      <p:ext uri="{BB962C8B-B14F-4D97-AF65-F5344CB8AC3E}">
        <p14:creationId xmlns:p14="http://schemas.microsoft.com/office/powerpoint/2010/main" val="1908657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25</a:t>
            </a:fld>
            <a:endParaRPr lang="en-US"/>
          </a:p>
        </p:txBody>
      </p:sp>
    </p:spTree>
    <p:extLst>
      <p:ext uri="{BB962C8B-B14F-4D97-AF65-F5344CB8AC3E}">
        <p14:creationId xmlns:p14="http://schemas.microsoft.com/office/powerpoint/2010/main" val="44776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Say this when for the first picture – this Provides evidence for neural reinstatement in humans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 smarter introducing these figures – its real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A up</a:t>
            </a:r>
          </a:p>
          <a:p>
            <a:endParaRPr lang="en-US" dirty="0"/>
          </a:p>
        </p:txBody>
      </p:sp>
      <p:sp>
        <p:nvSpPr>
          <p:cNvPr id="4" name="Slide Number Placeholder 3"/>
          <p:cNvSpPr>
            <a:spLocks noGrp="1"/>
          </p:cNvSpPr>
          <p:nvPr>
            <p:ph type="sldNum" sz="quarter" idx="10"/>
          </p:nvPr>
        </p:nvSpPr>
        <p:spPr/>
        <p:txBody>
          <a:bodyPr/>
          <a:lstStyle/>
          <a:p>
            <a:fld id="{4C4E7F59-3D4C-4F47-9A75-C58BA62BF590}" type="slidenum">
              <a:rPr lang="en-US" smtClean="0"/>
              <a:t>3</a:t>
            </a:fld>
            <a:endParaRPr lang="en-US"/>
          </a:p>
        </p:txBody>
      </p:sp>
    </p:spTree>
    <p:extLst>
      <p:ext uri="{BB962C8B-B14F-4D97-AF65-F5344CB8AC3E}">
        <p14:creationId xmlns:p14="http://schemas.microsoft.com/office/powerpoint/2010/main" val="78443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 very specific hypothesis of where we expect neural reinstatement of fear and extinction memories in the human brain. Previous research in animal models suggest that different areas of the PFC code for memories of opposite valance, and there is converging evidence from human research that suggests the same is true in humans. Specifically, the dorsal anterior cingulate cortex (dACC) codes for fear memories, and the </a:t>
            </a:r>
            <a:r>
              <a:rPr lang="en-US" sz="1200" kern="1200" dirty="0" err="1">
                <a:solidFill>
                  <a:schemeClr val="tx1"/>
                </a:solidFill>
                <a:effectLst/>
                <a:latin typeface="+mn-lt"/>
                <a:ea typeface="+mn-ea"/>
                <a:cs typeface="+mn-cs"/>
              </a:rPr>
              <a:t>ventro</a:t>
            </a:r>
            <a:r>
              <a:rPr lang="en-US" sz="1200" kern="1200" dirty="0">
                <a:solidFill>
                  <a:schemeClr val="tx1"/>
                </a:solidFill>
                <a:effectLst/>
                <a:latin typeface="+mn-lt"/>
                <a:ea typeface="+mn-ea"/>
                <a:cs typeface="+mn-cs"/>
              </a:rPr>
              <a:t>-medial prefrontal cortex codes for extinction memories.  However most of the work in humans has only used univariate measures, and has not looked for neural reinstatement.</a:t>
            </a:r>
          </a:p>
          <a:p>
            <a:endParaRPr lang="en-US" dirty="0"/>
          </a:p>
          <a:p>
            <a:endParaRPr lang="en-US" dirty="0"/>
          </a:p>
          <a:p>
            <a:r>
              <a:rPr lang="en-US" dirty="0"/>
              <a:t>Engram studies in rodents focus mainly on the hippocampus, as the specific flavor of classical conditioning used is context conditioning.</a:t>
            </a:r>
          </a:p>
          <a:p>
            <a:r>
              <a:rPr lang="en-US" dirty="0"/>
              <a:t>We know that learning of both threat and safety depend on a circuit that includes the amygdala, hippocampus and the pre-frontal cortex. </a:t>
            </a:r>
          </a:p>
          <a:p>
            <a:endParaRPr lang="en-US" dirty="0"/>
          </a:p>
          <a:p>
            <a:r>
              <a:rPr lang="en-US" dirty="0"/>
              <a:t>Replace “more/less”</a:t>
            </a:r>
          </a:p>
          <a:p>
            <a:r>
              <a:rPr lang="en-US" dirty="0"/>
              <a:t>Label mouse and human (picture or word)</a:t>
            </a:r>
          </a:p>
        </p:txBody>
      </p:sp>
      <p:sp>
        <p:nvSpPr>
          <p:cNvPr id="4" name="Slide Number Placeholder 3"/>
          <p:cNvSpPr>
            <a:spLocks noGrp="1"/>
          </p:cNvSpPr>
          <p:nvPr>
            <p:ph type="sldNum" sz="quarter" idx="10"/>
          </p:nvPr>
        </p:nvSpPr>
        <p:spPr/>
        <p:txBody>
          <a:bodyPr/>
          <a:lstStyle/>
          <a:p>
            <a:fld id="{4C4E7F59-3D4C-4F47-9A75-C58BA62BF590}" type="slidenum">
              <a:rPr lang="en-US" smtClean="0"/>
              <a:t>4</a:t>
            </a:fld>
            <a:endParaRPr lang="en-US"/>
          </a:p>
        </p:txBody>
      </p:sp>
    </p:spTree>
    <p:extLst>
      <p:ext uri="{BB962C8B-B14F-4D97-AF65-F5344CB8AC3E}">
        <p14:creationId xmlns:p14="http://schemas.microsoft.com/office/powerpoint/2010/main" val="283347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extinction memories are preferentially reinstated in the vmPFC, and conditioning memories are preferentially reinstated in the dACC.</a:t>
            </a:r>
          </a:p>
          <a:p>
            <a:r>
              <a:rPr lang="en-US" dirty="0"/>
              <a:t>Maybe two slides</a:t>
            </a:r>
          </a:p>
          <a:p>
            <a:r>
              <a:rPr lang="en-US" dirty="0"/>
              <a:t>Additionally, we considered whether individuals with PTSD display dysregulated reinstatement of emotional memories across these regions.</a:t>
            </a:r>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4C4E7F59-3D4C-4F47-9A75-C58BA62BF590}" type="slidenum">
              <a:rPr lang="en-US" smtClean="0"/>
              <a:t>5</a:t>
            </a:fld>
            <a:endParaRPr lang="en-US"/>
          </a:p>
        </p:txBody>
      </p:sp>
    </p:spTree>
    <p:extLst>
      <p:ext uri="{BB962C8B-B14F-4D97-AF65-F5344CB8AC3E}">
        <p14:creationId xmlns:p14="http://schemas.microsoft.com/office/powerpoint/2010/main" val="385880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extinction memories are preferentially reinstated in the vmPFC, and conditioning memories are preferentially reinstated in the dACC.</a:t>
            </a:r>
          </a:p>
          <a:p>
            <a:r>
              <a:rPr lang="en-US" dirty="0"/>
              <a:t>Maybe two slides</a:t>
            </a:r>
          </a:p>
          <a:p>
            <a:r>
              <a:rPr lang="en-US" dirty="0"/>
              <a:t>Additionally, we considered whether individuals with PTSD display dysregulated reinstatement of emotional memories across these regions.</a:t>
            </a:r>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4C4E7F59-3D4C-4F47-9A75-C58BA62BF590}" type="slidenum">
              <a:rPr lang="en-US" smtClean="0"/>
              <a:t>6</a:t>
            </a:fld>
            <a:endParaRPr lang="en-US"/>
          </a:p>
        </p:txBody>
      </p:sp>
    </p:spTree>
    <p:extLst>
      <p:ext uri="{BB962C8B-B14F-4D97-AF65-F5344CB8AC3E}">
        <p14:creationId xmlns:p14="http://schemas.microsoft.com/office/powerpoint/2010/main" val="417777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144 old and 96 new foils</a:t>
            </a:r>
          </a:p>
          <a:p>
            <a:endParaRPr lang="en-US" dirty="0"/>
          </a:p>
          <a:p>
            <a:r>
              <a:rPr lang="en-US" sz="1200" kern="1200" dirty="0">
                <a:solidFill>
                  <a:schemeClr val="tx1"/>
                </a:solidFill>
                <a:effectLst/>
                <a:latin typeface="+mn-lt"/>
                <a:ea typeface="+mn-ea"/>
                <a:cs typeface="+mn-cs"/>
              </a:rPr>
              <a:t>In order to test our hypotheses, we employed an episodic-associative hybrid task. In this task, participants form an emotional association to a sematic category, either animals or tools. However, each individual stimulus is a unique category exemplar, for example, there is only 1 type of dog shown. This means that each stimulus is encoded in a distinct emotional context, based on the type of associative learning taking place.</a:t>
            </a:r>
          </a:p>
          <a:p>
            <a:r>
              <a:rPr lang="en-US" sz="1200" kern="1200" dirty="0">
                <a:solidFill>
                  <a:schemeClr val="tx1"/>
                </a:solidFill>
                <a:effectLst/>
                <a:latin typeface="+mn-lt"/>
                <a:ea typeface="+mn-ea"/>
                <a:cs typeface="+mn-cs"/>
              </a:rPr>
              <a:t>The task starts with a baseline phase, in which participants are passively viewing the stimuli. During fear acquisition, 50% of the images from one category are paired with a mild electric shock to the wrist. Extinction immediately following fear acquisition, during which no shocks are delivered. The following day, participants are placed back in the scanner and complete a surprise recognition memory test for the items they saw the previous day.</a:t>
            </a:r>
          </a:p>
          <a:p>
            <a:r>
              <a:rPr lang="en-US" sz="1200" kern="1200" dirty="0">
                <a:solidFill>
                  <a:schemeClr val="tx1"/>
                </a:solidFill>
                <a:effectLst/>
                <a:latin typeface="+mn-lt"/>
                <a:ea typeface="+mn-ea"/>
                <a:cs typeface="+mn-cs"/>
              </a:rPr>
              <a:t>The end result of this task is that each episodic memory has 1 implicit emotional association (</a:t>
            </a:r>
            <a:r>
              <a:rPr lang="en-US" sz="1200" kern="1200" dirty="0" err="1">
                <a:solidFill>
                  <a:schemeClr val="tx1"/>
                </a:solidFill>
                <a:effectLst/>
                <a:latin typeface="+mn-lt"/>
                <a:ea typeface="+mn-ea"/>
                <a:cs typeface="+mn-cs"/>
              </a:rPr>
              <a:t>none,fear</a:t>
            </a:r>
            <a:r>
              <a:rPr lang="en-US" sz="1200" kern="1200" dirty="0">
                <a:solidFill>
                  <a:schemeClr val="tx1"/>
                </a:solidFill>
                <a:effectLst/>
                <a:latin typeface="+mn-lt"/>
                <a:ea typeface="+mn-ea"/>
                <a:cs typeface="+mn-cs"/>
              </a:rPr>
              <a:t>, or safety).</a:t>
            </a:r>
          </a:p>
        </p:txBody>
      </p:sp>
      <p:sp>
        <p:nvSpPr>
          <p:cNvPr id="4" name="Slide Number Placeholder 3"/>
          <p:cNvSpPr>
            <a:spLocks noGrp="1"/>
          </p:cNvSpPr>
          <p:nvPr>
            <p:ph type="sldNum" sz="quarter" idx="5"/>
          </p:nvPr>
        </p:nvSpPr>
        <p:spPr/>
        <p:txBody>
          <a:bodyPr/>
          <a:lstStyle/>
          <a:p>
            <a:fld id="{4C4E7F59-3D4C-4F47-9A75-C58BA62BF590}" type="slidenum">
              <a:rPr lang="en-US" smtClean="0"/>
              <a:t>7</a:t>
            </a:fld>
            <a:endParaRPr lang="en-US"/>
          </a:p>
        </p:txBody>
      </p:sp>
    </p:spTree>
    <p:extLst>
      <p:ext uri="{BB962C8B-B14F-4D97-AF65-F5344CB8AC3E}">
        <p14:creationId xmlns:p14="http://schemas.microsoft.com/office/powerpoint/2010/main" val="348901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needs work “methods/analysis</a:t>
            </a:r>
          </a:p>
          <a:p>
            <a:endParaRPr lang="en-US" dirty="0"/>
          </a:p>
          <a:p>
            <a:r>
              <a:rPr lang="en-US" dirty="0"/>
              <a:t>Say something about </a:t>
            </a:r>
            <a:r>
              <a:rPr lang="en-US" dirty="0" err="1"/>
              <a:t>fMRIprep</a:t>
            </a:r>
            <a:endParaRPr lang="en-US" dirty="0"/>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291955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10</a:t>
            </a:fld>
            <a:endParaRPr lang="en-US"/>
          </a:p>
        </p:txBody>
      </p:sp>
    </p:spTree>
    <p:extLst>
      <p:ext uri="{BB962C8B-B14F-4D97-AF65-F5344CB8AC3E}">
        <p14:creationId xmlns:p14="http://schemas.microsoft.com/office/powerpoint/2010/main" val="42127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D22-DD9A-5F4C-B3D1-4E9C82E93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9ABABB-F080-E04A-8DE9-F86A23ED9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142D2-5AF6-0249-B0E6-98C027DB5778}"/>
              </a:ext>
            </a:extLst>
          </p:cNvPr>
          <p:cNvSpPr>
            <a:spLocks noGrp="1"/>
          </p:cNvSpPr>
          <p:nvPr>
            <p:ph type="dt" sz="half" idx="10"/>
          </p:nvPr>
        </p:nvSpPr>
        <p:spPr/>
        <p:txBody>
          <a:bodyPr/>
          <a:lstStyle/>
          <a:p>
            <a:fld id="{1160EA64-D806-43AC-9DF2-F8C432F32B4C}" type="datetimeFigureOut">
              <a:rPr lang="en-US" smtClean="0"/>
              <a:t>5/6/2020</a:t>
            </a:fld>
            <a:endParaRPr lang="en-US" dirty="0"/>
          </a:p>
        </p:txBody>
      </p:sp>
      <p:sp>
        <p:nvSpPr>
          <p:cNvPr id="5" name="Footer Placeholder 4">
            <a:extLst>
              <a:ext uri="{FF2B5EF4-FFF2-40B4-BE49-F238E27FC236}">
                <a16:creationId xmlns:a16="http://schemas.microsoft.com/office/drawing/2014/main" id="{ED5E6574-1C01-EA4E-ACB4-5FFF04504C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07E0E8-7D85-F64E-8B3F-AA7962603940}"/>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7517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9FAC-AE18-0A42-99F4-31A5F9696C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A9972-F407-D346-ABA1-66D7FD075A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367B6-8CA3-D046-B1B8-01289BD8CF93}"/>
              </a:ext>
            </a:extLst>
          </p:cNvPr>
          <p:cNvSpPr>
            <a:spLocks noGrp="1"/>
          </p:cNvSpPr>
          <p:nvPr>
            <p:ph type="dt" sz="half" idx="10"/>
          </p:nvPr>
        </p:nvSpPr>
        <p:spPr/>
        <p:txBody>
          <a:bodyPr/>
          <a:lstStyle/>
          <a:p>
            <a:fld id="{E9F9C37B-1D36-470B-8223-D6C91242EC14}" type="datetimeFigureOut">
              <a:rPr lang="en-US" smtClean="0"/>
              <a:t>5/6/2020</a:t>
            </a:fld>
            <a:endParaRPr lang="en-US" dirty="0"/>
          </a:p>
        </p:txBody>
      </p:sp>
      <p:sp>
        <p:nvSpPr>
          <p:cNvPr id="5" name="Footer Placeholder 4">
            <a:extLst>
              <a:ext uri="{FF2B5EF4-FFF2-40B4-BE49-F238E27FC236}">
                <a16:creationId xmlns:a16="http://schemas.microsoft.com/office/drawing/2014/main" id="{47A5A991-68AA-2F47-9E74-56B528E5C2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42F5FA-9B9A-F84B-AA7B-33A7C496596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896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EB6F7-4A2E-AF48-B68F-401C1FEEB5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6DE598-E169-C14C-9E25-8CE26C4C83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D1E32-BD08-3140-8FA7-2C617D93D60A}"/>
              </a:ext>
            </a:extLst>
          </p:cNvPr>
          <p:cNvSpPr>
            <a:spLocks noGrp="1"/>
          </p:cNvSpPr>
          <p:nvPr>
            <p:ph type="dt" sz="half" idx="10"/>
          </p:nvPr>
        </p:nvSpPr>
        <p:spPr/>
        <p:txBody>
          <a:bodyPr/>
          <a:lstStyle/>
          <a:p>
            <a:fld id="{67C6F52A-A82B-47A2-A83A-8C4C91F2D59F}" type="datetimeFigureOut">
              <a:rPr lang="en-US" smtClean="0"/>
              <a:t>5/6/2020</a:t>
            </a:fld>
            <a:endParaRPr lang="en-US" dirty="0"/>
          </a:p>
        </p:txBody>
      </p:sp>
      <p:sp>
        <p:nvSpPr>
          <p:cNvPr id="5" name="Footer Placeholder 4">
            <a:extLst>
              <a:ext uri="{FF2B5EF4-FFF2-40B4-BE49-F238E27FC236}">
                <a16:creationId xmlns:a16="http://schemas.microsoft.com/office/drawing/2014/main" id="{10D3155F-BC9A-924F-ACD2-6CA134038E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8ED1B6-36D4-E342-9761-8BDF6B7E1131}"/>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5695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43C0-24CF-D040-97BA-6D98FFCD8819}"/>
              </a:ext>
            </a:extLst>
          </p:cNvPr>
          <p:cNvSpPr>
            <a:spLocks noGrp="1"/>
          </p:cNvSpPr>
          <p:nvPr>
            <p:ph type="title"/>
          </p:nvPr>
        </p:nvSpPr>
        <p:spPr>
          <a:xfrm>
            <a:off x="838200" y="117353"/>
            <a:ext cx="10515600" cy="1325563"/>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93EE239-7D3B-BF4D-8508-D8D5854AF7CB}"/>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F642E2-38CC-8248-AADA-4FFEBE86592C}"/>
              </a:ext>
            </a:extLst>
          </p:cNvPr>
          <p:cNvSpPr>
            <a:spLocks noGrp="1"/>
          </p:cNvSpPr>
          <p:nvPr>
            <p:ph type="dt" sz="half" idx="10"/>
          </p:nvPr>
        </p:nvSpPr>
        <p:spPr/>
        <p:txBody>
          <a:bodyPr/>
          <a:lstStyle/>
          <a:p>
            <a:fld id="{F070A7B3-6521-4DCA-87E5-044747A908C1}" type="datetimeFigureOut">
              <a:rPr lang="en-US" smtClean="0"/>
              <a:t>5/6/2020</a:t>
            </a:fld>
            <a:endParaRPr lang="en-US" dirty="0"/>
          </a:p>
        </p:txBody>
      </p:sp>
      <p:sp>
        <p:nvSpPr>
          <p:cNvPr id="5" name="Footer Placeholder 4">
            <a:extLst>
              <a:ext uri="{FF2B5EF4-FFF2-40B4-BE49-F238E27FC236}">
                <a16:creationId xmlns:a16="http://schemas.microsoft.com/office/drawing/2014/main" id="{6F3269BC-C7BA-7745-A99B-21076D19CF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32F533-6014-AD42-A96B-65E666DCE80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
        <p:nvSpPr>
          <p:cNvPr id="7" name="Rectangle 6">
            <a:extLst>
              <a:ext uri="{FF2B5EF4-FFF2-40B4-BE49-F238E27FC236}">
                <a16:creationId xmlns:a16="http://schemas.microsoft.com/office/drawing/2014/main" id="{0699267E-3D26-994D-9DD7-D5A638367875}"/>
              </a:ext>
            </a:extLst>
          </p:cNvPr>
          <p:cNvSpPr/>
          <p:nvPr userDrawn="1"/>
        </p:nvSpPr>
        <p:spPr>
          <a:xfrm>
            <a:off x="0" y="309585"/>
            <a:ext cx="12358540" cy="950898"/>
          </a:xfrm>
          <a:prstGeom prst="rect">
            <a:avLst/>
          </a:prstGeom>
          <a:solidFill>
            <a:srgbClr val="429EB5">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540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C593-34DA-FC44-9D24-485232C0F2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B0721-3A15-C547-A203-5614134E6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F3DB0F-C66A-E341-9706-B2C2B0ACCE6B}"/>
              </a:ext>
            </a:extLst>
          </p:cNvPr>
          <p:cNvSpPr>
            <a:spLocks noGrp="1"/>
          </p:cNvSpPr>
          <p:nvPr>
            <p:ph type="dt" sz="half" idx="10"/>
          </p:nvPr>
        </p:nvSpPr>
        <p:spPr/>
        <p:txBody>
          <a:bodyPr/>
          <a:lstStyle/>
          <a:p>
            <a:fld id="{1160EA64-D806-43AC-9DF2-F8C432F32B4C}" type="datetimeFigureOut">
              <a:rPr lang="en-US" smtClean="0"/>
              <a:t>5/6/2020</a:t>
            </a:fld>
            <a:endParaRPr lang="en-US" dirty="0"/>
          </a:p>
        </p:txBody>
      </p:sp>
      <p:sp>
        <p:nvSpPr>
          <p:cNvPr id="5" name="Footer Placeholder 4">
            <a:extLst>
              <a:ext uri="{FF2B5EF4-FFF2-40B4-BE49-F238E27FC236}">
                <a16:creationId xmlns:a16="http://schemas.microsoft.com/office/drawing/2014/main" id="{A1B7BCED-1A01-FB4D-808E-62F4776B40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DAAFF-18B3-264D-949F-2C2DC402B28C}"/>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467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AD94-0DF8-2840-8EF0-C54B411C4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E84B3D-D1BD-E948-BEAF-0E53B368F2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0DDEC5-8788-EC42-A63A-DAE7535656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93F389-21A2-FD4F-91E1-46821521FA42}"/>
              </a:ext>
            </a:extLst>
          </p:cNvPr>
          <p:cNvSpPr>
            <a:spLocks noGrp="1"/>
          </p:cNvSpPr>
          <p:nvPr>
            <p:ph type="dt" sz="half" idx="10"/>
          </p:nvPr>
        </p:nvSpPr>
        <p:spPr/>
        <p:txBody>
          <a:bodyPr/>
          <a:lstStyle/>
          <a:p>
            <a:fld id="{AB134690-1557-4C89-A502-4959FE7FAD70}" type="datetimeFigureOut">
              <a:rPr lang="en-US" smtClean="0"/>
              <a:t>5/6/2020</a:t>
            </a:fld>
            <a:endParaRPr lang="en-US" dirty="0"/>
          </a:p>
        </p:txBody>
      </p:sp>
      <p:sp>
        <p:nvSpPr>
          <p:cNvPr id="6" name="Footer Placeholder 5">
            <a:extLst>
              <a:ext uri="{FF2B5EF4-FFF2-40B4-BE49-F238E27FC236}">
                <a16:creationId xmlns:a16="http://schemas.microsoft.com/office/drawing/2014/main" id="{431B01DF-0BAC-5441-A230-42CBD5C8F1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B9D92-1B71-5E4B-9A7C-C82CA4FA4D0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617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6DE8-F6D5-CF4A-8A25-1A1348BE1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81FB2B-645F-4D48-AB7D-579A14B13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2275CC-0317-DA47-AB1C-D151DD2AA2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2889F-D5D8-6F43-9656-9B95BDE72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A74202-B30F-1E42-ACB1-ED2A24DD37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2DFDAE-EDA6-284F-A698-06FBF3D26603}"/>
              </a:ext>
            </a:extLst>
          </p:cNvPr>
          <p:cNvSpPr>
            <a:spLocks noGrp="1"/>
          </p:cNvSpPr>
          <p:nvPr>
            <p:ph type="dt" sz="half" idx="10"/>
          </p:nvPr>
        </p:nvSpPr>
        <p:spPr/>
        <p:txBody>
          <a:bodyPr/>
          <a:lstStyle/>
          <a:p>
            <a:fld id="{1160EA64-D806-43AC-9DF2-F8C432F32B4C}" type="datetimeFigureOut">
              <a:rPr lang="en-US" smtClean="0"/>
              <a:t>5/6/2020</a:t>
            </a:fld>
            <a:endParaRPr lang="en-US" dirty="0"/>
          </a:p>
        </p:txBody>
      </p:sp>
      <p:sp>
        <p:nvSpPr>
          <p:cNvPr id="8" name="Footer Placeholder 7">
            <a:extLst>
              <a:ext uri="{FF2B5EF4-FFF2-40B4-BE49-F238E27FC236}">
                <a16:creationId xmlns:a16="http://schemas.microsoft.com/office/drawing/2014/main" id="{9941604B-C445-0B4B-8209-3E02F3B6D0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27488AB-F1D7-DB4C-A5DA-88FA9AFBE18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554336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7BE4-85F2-B042-AB10-42135F8FC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5B4FE-F920-D648-B759-A7B5EAF9B961}"/>
              </a:ext>
            </a:extLst>
          </p:cNvPr>
          <p:cNvSpPr>
            <a:spLocks noGrp="1"/>
          </p:cNvSpPr>
          <p:nvPr>
            <p:ph type="dt" sz="half" idx="10"/>
          </p:nvPr>
        </p:nvSpPr>
        <p:spPr/>
        <p:txBody>
          <a:bodyPr/>
          <a:lstStyle/>
          <a:p>
            <a:fld id="{E1037C31-9E7A-4F99-8774-A0E530DE1A42}" type="datetimeFigureOut">
              <a:rPr lang="en-US" smtClean="0"/>
              <a:t>5/6/2020</a:t>
            </a:fld>
            <a:endParaRPr lang="en-US" dirty="0"/>
          </a:p>
        </p:txBody>
      </p:sp>
      <p:sp>
        <p:nvSpPr>
          <p:cNvPr id="4" name="Footer Placeholder 3">
            <a:extLst>
              <a:ext uri="{FF2B5EF4-FFF2-40B4-BE49-F238E27FC236}">
                <a16:creationId xmlns:a16="http://schemas.microsoft.com/office/drawing/2014/main" id="{50556C7B-04CC-BD42-87E9-5CC62A030C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4EAA6B-5F90-B24D-A26E-66237593704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5194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7BD80-EB30-C048-9DE4-7AE76231C752}"/>
              </a:ext>
            </a:extLst>
          </p:cNvPr>
          <p:cNvSpPr>
            <a:spLocks noGrp="1"/>
          </p:cNvSpPr>
          <p:nvPr>
            <p:ph type="dt" sz="half" idx="10"/>
          </p:nvPr>
        </p:nvSpPr>
        <p:spPr/>
        <p:txBody>
          <a:bodyPr/>
          <a:lstStyle/>
          <a:p>
            <a:fld id="{C278504F-A551-4DE0-9316-4DCD1D8CC752}" type="datetimeFigureOut">
              <a:rPr lang="en-US" smtClean="0"/>
              <a:t>5/6/2020</a:t>
            </a:fld>
            <a:endParaRPr lang="en-US" dirty="0"/>
          </a:p>
        </p:txBody>
      </p:sp>
      <p:sp>
        <p:nvSpPr>
          <p:cNvPr id="3" name="Footer Placeholder 2">
            <a:extLst>
              <a:ext uri="{FF2B5EF4-FFF2-40B4-BE49-F238E27FC236}">
                <a16:creationId xmlns:a16="http://schemas.microsoft.com/office/drawing/2014/main" id="{74EA809C-555E-2D45-81B1-36EBDBE84A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0E9493C-FA54-CE4B-81F5-FA6F385C997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8772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A2B1-8F46-7747-8965-4DE5BCAF5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4E8513-B54A-7146-B7CA-E8E667AEC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1FE08-14AC-2547-9561-D24F8E92B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7CADB9-89E0-9D47-AA40-BCD9C10A55FE}"/>
              </a:ext>
            </a:extLst>
          </p:cNvPr>
          <p:cNvSpPr>
            <a:spLocks noGrp="1"/>
          </p:cNvSpPr>
          <p:nvPr>
            <p:ph type="dt" sz="half" idx="10"/>
          </p:nvPr>
        </p:nvSpPr>
        <p:spPr/>
        <p:txBody>
          <a:bodyPr/>
          <a:lstStyle/>
          <a:p>
            <a:fld id="{D1BE4249-C0D0-4B06-8692-E8BB871AF643}" type="datetimeFigureOut">
              <a:rPr lang="en-US" smtClean="0"/>
              <a:t>5/6/2020</a:t>
            </a:fld>
            <a:endParaRPr lang="en-US" dirty="0"/>
          </a:p>
        </p:txBody>
      </p:sp>
      <p:sp>
        <p:nvSpPr>
          <p:cNvPr id="6" name="Footer Placeholder 5">
            <a:extLst>
              <a:ext uri="{FF2B5EF4-FFF2-40B4-BE49-F238E27FC236}">
                <a16:creationId xmlns:a16="http://schemas.microsoft.com/office/drawing/2014/main" id="{F8E9A8A8-726F-F14B-949A-2D61FC4614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63D2B0-3CC7-3F47-AC72-1D49FD4B456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1845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E4C7-AE2D-0A4D-BEFD-1748B97A31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80989D-4BAA-BF4A-A2EC-BED3999FE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2D078AD-C314-3948-B321-F0C1A36AC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5508B-F775-8D46-A5DF-E1245AB19351}"/>
              </a:ext>
            </a:extLst>
          </p:cNvPr>
          <p:cNvSpPr>
            <a:spLocks noGrp="1"/>
          </p:cNvSpPr>
          <p:nvPr>
            <p:ph type="dt" sz="half" idx="10"/>
          </p:nvPr>
        </p:nvSpPr>
        <p:spPr/>
        <p:txBody>
          <a:bodyPr/>
          <a:lstStyle/>
          <a:p>
            <a:fld id="{042B0DB6-F5C7-45FB-8CF3-31B45F9C2DAC}" type="datetimeFigureOut">
              <a:rPr lang="en-US" smtClean="0"/>
              <a:t>5/6/2020</a:t>
            </a:fld>
            <a:endParaRPr lang="en-US" dirty="0"/>
          </a:p>
        </p:txBody>
      </p:sp>
      <p:sp>
        <p:nvSpPr>
          <p:cNvPr id="6" name="Footer Placeholder 5">
            <a:extLst>
              <a:ext uri="{FF2B5EF4-FFF2-40B4-BE49-F238E27FC236}">
                <a16:creationId xmlns:a16="http://schemas.microsoft.com/office/drawing/2014/main" id="{5659B3DF-166B-4545-98DC-EFC48ABC8B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738717D-F5B9-F842-9023-CB2EBF852B8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1963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0000"/>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B418E8-3BA3-0E40-914C-EC813355A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B18B7D-83FE-BF48-A54F-F33CBDDDF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AD73A-6933-684E-93C2-B195E4D6D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5/6/2020</a:t>
            </a:fld>
            <a:endParaRPr lang="en-US" dirty="0"/>
          </a:p>
        </p:txBody>
      </p:sp>
      <p:sp>
        <p:nvSpPr>
          <p:cNvPr id="5" name="Footer Placeholder 4">
            <a:extLst>
              <a:ext uri="{FF2B5EF4-FFF2-40B4-BE49-F238E27FC236}">
                <a16:creationId xmlns:a16="http://schemas.microsoft.com/office/drawing/2014/main" id="{ED14658A-3BB1-8147-9B7B-654AE5605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DF0F8A-BFAF-DE41-993A-77DEAD596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05021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pn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5" Type="http://schemas.openxmlformats.org/officeDocument/2006/relationships/image" Target="../media/image2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1122363"/>
            <a:ext cx="9787003" cy="2387600"/>
          </a:xfrm>
        </p:spPr>
        <p:txBody>
          <a:bodyPr>
            <a:normAutofit/>
          </a:bodyPr>
          <a:lstStyle/>
          <a:p>
            <a:r>
              <a:rPr lang="en-US" sz="4800" dirty="0"/>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3602037"/>
            <a:ext cx="9144000" cy="2686929"/>
          </a:xfrm>
        </p:spPr>
        <p:txBody>
          <a:bodyPr>
            <a:normAutofit/>
          </a:bodyPr>
          <a:lstStyle/>
          <a:p>
            <a:endParaRPr lang="en-US" dirty="0"/>
          </a:p>
          <a:p>
            <a:r>
              <a:rPr lang="en-US" dirty="0"/>
              <a:t>Augustin Hennings</a:t>
            </a:r>
          </a:p>
          <a:p>
            <a:r>
              <a:rPr lang="en-US" dirty="0">
                <a:solidFill>
                  <a:srgbClr val="ED8036"/>
                </a:solidFill>
              </a:rPr>
              <a:t>Dunsmoor</a:t>
            </a:r>
            <a:r>
              <a:rPr lang="en-US" dirty="0"/>
              <a:t> &amp; </a:t>
            </a:r>
            <a:r>
              <a:rPr lang="en-US" dirty="0">
                <a:solidFill>
                  <a:srgbClr val="6D9A44"/>
                </a:solidFill>
              </a:rPr>
              <a:t>Lewis-Peacock</a:t>
            </a:r>
            <a:r>
              <a:rPr lang="en-US" dirty="0"/>
              <a:t> Labs</a:t>
            </a:r>
          </a:p>
          <a:p>
            <a:endParaRPr lang="en-US" dirty="0"/>
          </a:p>
          <a:p>
            <a:r>
              <a:rPr lang="en-US" dirty="0"/>
              <a:t>CAM joint lab meeting 5/6/19</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2"/>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3"/>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t>Measuring encoding retrieval similarity</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38100">
              <a:solidFill>
                <a:schemeClr val="accent2"/>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38100">
              <a:solidFill>
                <a:schemeClr val="accent2"/>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38100">
              <a:solidFill>
                <a:schemeClr val="accent2"/>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17265" y="2490765"/>
            <a:ext cx="1367682" cy="461665"/>
          </a:xfrm>
          <a:prstGeom prst="rect">
            <a:avLst/>
          </a:prstGeom>
          <a:noFill/>
        </p:spPr>
        <p:txBody>
          <a:bodyPr wrap="none" rtlCol="0">
            <a:spAutoFit/>
          </a:bodyPr>
          <a:lstStyle/>
          <a:p>
            <a:pPr algn="ctr"/>
            <a:r>
              <a:rPr lang="en-US" sz="2400" dirty="0"/>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761178" y="1665334"/>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38100">
              <a:solidFill>
                <a:schemeClr val="accent2"/>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38100">
              <a:solidFill>
                <a:schemeClr val="accent2"/>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38100">
              <a:solidFill>
                <a:schemeClr val="accent2"/>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24582" y="2493126"/>
            <a:ext cx="1367682" cy="461665"/>
          </a:xfrm>
          <a:prstGeom prst="rect">
            <a:avLst/>
          </a:prstGeom>
          <a:noFill/>
        </p:spPr>
        <p:txBody>
          <a:bodyPr wrap="none" rtlCol="0">
            <a:spAutoFit/>
          </a:bodyPr>
          <a:lstStyle/>
          <a:p>
            <a:pPr algn="ctr"/>
            <a:r>
              <a:rPr lang="en-US" sz="2400" dirty="0"/>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t>-24hrs-</a:t>
            </a:r>
            <a:endParaRPr lang="en-US" dirty="0"/>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38100">
              <a:solidFill>
                <a:schemeClr val="accent2"/>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38100">
              <a:solidFill>
                <a:schemeClr val="accent2"/>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38100">
              <a:solidFill>
                <a:schemeClr val="accent2"/>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38100">
              <a:solidFill>
                <a:schemeClr val="accent2"/>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38100">
              <a:solidFill>
                <a:schemeClr val="accent2"/>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38100">
              <a:solidFill>
                <a:schemeClr val="accent2"/>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t>Weak</a:t>
            </a:r>
          </a:p>
        </p:txBody>
      </p:sp>
      <p:sp>
        <p:nvSpPr>
          <p:cNvPr id="6" name="TextBox 5">
            <a:extLst>
              <a:ext uri="{FF2B5EF4-FFF2-40B4-BE49-F238E27FC236}">
                <a16:creationId xmlns:a16="http://schemas.microsoft.com/office/drawing/2014/main" id="{E09D1F8B-876E-3440-93EB-A744EB75BD95}"/>
              </a:ext>
            </a:extLst>
          </p:cNvPr>
          <p:cNvSpPr txBox="1"/>
          <p:nvPr/>
        </p:nvSpPr>
        <p:spPr>
          <a:xfrm>
            <a:off x="4942777" y="1602436"/>
            <a:ext cx="3621504" cy="369332"/>
          </a:xfrm>
          <a:prstGeom prst="rect">
            <a:avLst/>
          </a:prstGeom>
          <a:noFill/>
        </p:spPr>
        <p:txBody>
          <a:bodyPr wrap="none" rtlCol="0">
            <a:spAutoFit/>
          </a:bodyPr>
          <a:lstStyle/>
          <a:p>
            <a:r>
              <a:rPr lang="en-US" dirty="0"/>
              <a:t>Representational Similarity Matrix</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F15C-EED1-1245-B962-EB629EA4A616}"/>
              </a:ext>
            </a:extLst>
          </p:cNvPr>
          <p:cNvSpPr>
            <a:spLocks noGrp="1"/>
          </p:cNvSpPr>
          <p:nvPr>
            <p:ph type="title"/>
          </p:nvPr>
        </p:nvSpPr>
        <p:spPr>
          <a:xfrm>
            <a:off x="838200" y="117353"/>
            <a:ext cx="10515600" cy="1325563"/>
          </a:xfrm>
        </p:spPr>
        <p:txBody>
          <a:bodyPr/>
          <a:lstStyle/>
          <a:p>
            <a:r>
              <a:rPr lang="en-US" dirty="0"/>
              <a:t>Measuring encoding retrieval similarity</a:t>
            </a:r>
          </a:p>
        </p:txBody>
      </p:sp>
      <p:grpSp>
        <p:nvGrpSpPr>
          <p:cNvPr id="3" name="Group 2">
            <a:extLst>
              <a:ext uri="{FF2B5EF4-FFF2-40B4-BE49-F238E27FC236}">
                <a16:creationId xmlns:a16="http://schemas.microsoft.com/office/drawing/2014/main" id="{307576A5-F9D2-3D46-86BC-D34CCF09EAEF}"/>
              </a:ext>
            </a:extLst>
          </p:cNvPr>
          <p:cNvGrpSpPr/>
          <p:nvPr/>
        </p:nvGrpSpPr>
        <p:grpSpPr>
          <a:xfrm>
            <a:off x="3252375" y="1375077"/>
            <a:ext cx="5488213" cy="4583141"/>
            <a:chOff x="3252375" y="1542717"/>
            <a:chExt cx="5488213" cy="4583141"/>
          </a:xfrm>
        </p:grpSpPr>
        <p:pic>
          <p:nvPicPr>
            <p:cNvPr id="5" name="Picture 4" descr="A close up of a logo&#10;&#10;Description automatically generated">
              <a:extLst>
                <a:ext uri="{FF2B5EF4-FFF2-40B4-BE49-F238E27FC236}">
                  <a16:creationId xmlns:a16="http://schemas.microsoft.com/office/drawing/2014/main" id="{94E16EF8-B9F1-884C-969C-190B231A6958}"/>
                </a:ext>
              </a:extLst>
            </p:cNvPr>
            <p:cNvPicPr>
              <a:picLocks noChangeAspect="1"/>
            </p:cNvPicPr>
            <p:nvPr/>
          </p:nvPicPr>
          <p:blipFill>
            <a:blip r:embed="rId3"/>
            <a:stretch>
              <a:fillRect/>
            </a:stretch>
          </p:blipFill>
          <p:spPr>
            <a:xfrm>
              <a:off x="3401597" y="1542728"/>
              <a:ext cx="5338991" cy="4437534"/>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696971" y="1609595"/>
            <a:ext cx="1864613" cy="369332"/>
          </a:xfrm>
          <a:prstGeom prst="rect">
            <a:avLst/>
          </a:prstGeom>
          <a:noFill/>
        </p:spPr>
        <p:txBody>
          <a:bodyPr wrap="none" rtlCol="0">
            <a:spAutoFit/>
          </a:bodyPr>
          <a:lstStyle/>
          <a:p>
            <a:r>
              <a:rPr lang="en-US" dirty="0"/>
              <a:t>Controls - </a:t>
            </a:r>
            <a:r>
              <a:rPr lang="en-US" dirty="0" err="1"/>
              <a:t>dACC</a:t>
            </a:r>
            <a:endParaRPr lang="en-US" dirty="0"/>
          </a:p>
        </p:txBody>
      </p:sp>
      <p:sp>
        <p:nvSpPr>
          <p:cNvPr id="48" name="TextBox 47">
            <a:extLst>
              <a:ext uri="{FF2B5EF4-FFF2-40B4-BE49-F238E27FC236}">
                <a16:creationId xmlns:a16="http://schemas.microsoft.com/office/drawing/2014/main" id="{7138286B-31AF-4E4F-90CF-E406FEDE76A7}"/>
              </a:ext>
            </a:extLst>
          </p:cNvPr>
          <p:cNvSpPr txBox="1"/>
          <p:nvPr/>
        </p:nvSpPr>
        <p:spPr>
          <a:xfrm>
            <a:off x="8862164" y="3392163"/>
            <a:ext cx="2262158" cy="369332"/>
          </a:xfrm>
          <a:prstGeom prst="rect">
            <a:avLst/>
          </a:prstGeom>
          <a:noFill/>
        </p:spPr>
        <p:txBody>
          <a:bodyPr wrap="none" rtlCol="0">
            <a:spAutoFit/>
          </a:bodyPr>
          <a:lstStyle/>
          <a:p>
            <a:r>
              <a:rPr lang="en-US" dirty="0"/>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561742" y="4427779"/>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36199" y="5884885"/>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sp>
        <p:nvSpPr>
          <p:cNvPr id="7" name="Rectangle 6">
            <a:extLst>
              <a:ext uri="{FF2B5EF4-FFF2-40B4-BE49-F238E27FC236}">
                <a16:creationId xmlns:a16="http://schemas.microsoft.com/office/drawing/2014/main" id="{6063CA12-CCF6-7C44-80FA-99640A737506}"/>
              </a:ext>
            </a:extLst>
          </p:cNvPr>
          <p:cNvSpPr/>
          <p:nvPr/>
        </p:nvSpPr>
        <p:spPr>
          <a:xfrm rot="2750381">
            <a:off x="2937505" y="4666531"/>
            <a:ext cx="3139711" cy="4571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5FA6-A982-294E-8F82-3B819B04499F}"/>
              </a:ext>
            </a:extLst>
          </p:cNvPr>
          <p:cNvSpPr>
            <a:spLocks noGrp="1"/>
          </p:cNvSpPr>
          <p:nvPr>
            <p:ph type="title"/>
          </p:nvPr>
        </p:nvSpPr>
        <p:spPr/>
        <p:txBody>
          <a:bodyPr/>
          <a:lstStyle/>
          <a:p>
            <a:r>
              <a:rPr lang="en-US" dirty="0"/>
              <a:t>Emotional memory reinstatement</a:t>
            </a:r>
          </a:p>
        </p:txBody>
      </p:sp>
      <p:pic>
        <p:nvPicPr>
          <p:cNvPr id="10" name="Picture 9">
            <a:extLst>
              <a:ext uri="{FF2B5EF4-FFF2-40B4-BE49-F238E27FC236}">
                <a16:creationId xmlns:a16="http://schemas.microsoft.com/office/drawing/2014/main" id="{34F15784-1426-034C-AC0E-BA5A46D8C9ED}"/>
              </a:ext>
            </a:extLst>
          </p:cNvPr>
          <p:cNvPicPr>
            <a:picLocks noChangeAspect="1"/>
          </p:cNvPicPr>
          <p:nvPr/>
        </p:nvPicPr>
        <p:blipFill>
          <a:blip r:embed="rId3"/>
          <a:srcRect/>
          <a:stretch/>
        </p:blipFill>
        <p:spPr>
          <a:xfrm>
            <a:off x="2830882" y="1808026"/>
            <a:ext cx="5510247" cy="4147201"/>
          </a:xfrm>
          <a:prstGeom prst="rect">
            <a:avLst/>
          </a:prstGeom>
        </p:spPr>
      </p:pic>
      <p:sp>
        <p:nvSpPr>
          <p:cNvPr id="14" name="TextBox 13">
            <a:extLst>
              <a:ext uri="{FF2B5EF4-FFF2-40B4-BE49-F238E27FC236}">
                <a16:creationId xmlns:a16="http://schemas.microsoft.com/office/drawing/2014/main" id="{235663CF-A988-AB40-B855-DE60AC9A9DD3}"/>
              </a:ext>
            </a:extLst>
          </p:cNvPr>
          <p:cNvSpPr txBox="1"/>
          <p:nvPr/>
        </p:nvSpPr>
        <p:spPr>
          <a:xfrm rot="19131676">
            <a:off x="3267392" y="5762162"/>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09F31339-B18C-1246-9AB5-7EC0F2A65246}"/>
              </a:ext>
            </a:extLst>
          </p:cNvPr>
          <p:cNvSpPr txBox="1"/>
          <p:nvPr/>
        </p:nvSpPr>
        <p:spPr>
          <a:xfrm rot="19131676">
            <a:off x="3507821" y="5860926"/>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E02C6DE1-B364-CB4F-8E22-D53B2F25040F}"/>
              </a:ext>
            </a:extLst>
          </p:cNvPr>
          <p:cNvSpPr txBox="1"/>
          <p:nvPr/>
        </p:nvSpPr>
        <p:spPr>
          <a:xfrm>
            <a:off x="446593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2950259C-ADF5-084F-9098-550AA7DAE1FB}"/>
              </a:ext>
            </a:extLst>
          </p:cNvPr>
          <p:cNvSpPr txBox="1"/>
          <p:nvPr/>
        </p:nvSpPr>
        <p:spPr>
          <a:xfrm>
            <a:off x="4531513" y="593861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E16B404F-3255-3B42-8C75-99DB08D9F37C}"/>
              </a:ext>
            </a:extLst>
          </p:cNvPr>
          <p:cNvSpPr txBox="1"/>
          <p:nvPr/>
        </p:nvSpPr>
        <p:spPr>
          <a:xfrm rot="19131676">
            <a:off x="5811039" y="5785711"/>
            <a:ext cx="872355" cy="307777"/>
          </a:xfrm>
          <a:prstGeom prst="rect">
            <a:avLst/>
          </a:prstGeom>
          <a:noFill/>
        </p:spPr>
        <p:txBody>
          <a:bodyPr wrap="none" rtlCol="0">
            <a:spAutoFit/>
          </a:bodyPr>
          <a:lstStyle/>
          <a:p>
            <a:pPr algn="ctr"/>
            <a:r>
              <a:rPr lang="en-US" sz="1400" dirty="0"/>
              <a:t>Baseline</a:t>
            </a:r>
            <a:endParaRPr lang="en-US" dirty="0"/>
          </a:p>
        </p:txBody>
      </p:sp>
      <p:sp>
        <p:nvSpPr>
          <p:cNvPr id="19" name="TextBox 18">
            <a:extLst>
              <a:ext uri="{FF2B5EF4-FFF2-40B4-BE49-F238E27FC236}">
                <a16:creationId xmlns:a16="http://schemas.microsoft.com/office/drawing/2014/main" id="{F6C0DF29-B808-BF4F-B3FA-5F245A21CD2C}"/>
              </a:ext>
            </a:extLst>
          </p:cNvPr>
          <p:cNvSpPr txBox="1"/>
          <p:nvPr/>
        </p:nvSpPr>
        <p:spPr>
          <a:xfrm rot="19131676">
            <a:off x="6097670" y="5886952"/>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30" name="Rectangle 29">
            <a:extLst>
              <a:ext uri="{FF2B5EF4-FFF2-40B4-BE49-F238E27FC236}">
                <a16:creationId xmlns:a16="http://schemas.microsoft.com/office/drawing/2014/main" id="{5CDDA423-2DBD-774B-9127-82A06CE2C1CC}"/>
              </a:ext>
            </a:extLst>
          </p:cNvPr>
          <p:cNvSpPr/>
          <p:nvPr/>
        </p:nvSpPr>
        <p:spPr>
          <a:xfrm>
            <a:off x="4153225" y="2199746"/>
            <a:ext cx="418824" cy="306153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E199332-15E3-AA46-AA34-6F7BD2F9F9FF}"/>
              </a:ext>
            </a:extLst>
          </p:cNvPr>
          <p:cNvSpPr/>
          <p:nvPr/>
        </p:nvSpPr>
        <p:spPr>
          <a:xfrm>
            <a:off x="4579782" y="2900293"/>
            <a:ext cx="449873" cy="249080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148D2B-A254-8747-8B04-30AC00224116}"/>
              </a:ext>
            </a:extLst>
          </p:cNvPr>
          <p:cNvSpPr/>
          <p:nvPr/>
        </p:nvSpPr>
        <p:spPr>
          <a:xfrm>
            <a:off x="4979008" y="2907384"/>
            <a:ext cx="549246" cy="226546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4DC9CE8-D1C0-3346-9B9A-C702C6538156}"/>
              </a:ext>
            </a:extLst>
          </p:cNvPr>
          <p:cNvSpPr txBox="1"/>
          <p:nvPr/>
        </p:nvSpPr>
        <p:spPr>
          <a:xfrm>
            <a:off x="6613347" y="1755087"/>
            <a:ext cx="954107" cy="369332"/>
          </a:xfrm>
          <a:prstGeom prst="rect">
            <a:avLst/>
          </a:prstGeom>
          <a:noFill/>
        </p:spPr>
        <p:txBody>
          <a:bodyPr wrap="none" rtlCol="0">
            <a:spAutoFit/>
          </a:bodyPr>
          <a:lstStyle/>
          <a:p>
            <a:r>
              <a:rPr lang="en-US" dirty="0"/>
              <a:t>vmPFC</a:t>
            </a:r>
          </a:p>
        </p:txBody>
      </p:sp>
      <p:sp>
        <p:nvSpPr>
          <p:cNvPr id="35" name="TextBox 34">
            <a:extLst>
              <a:ext uri="{FF2B5EF4-FFF2-40B4-BE49-F238E27FC236}">
                <a16:creationId xmlns:a16="http://schemas.microsoft.com/office/drawing/2014/main" id="{41B0E320-0C36-6240-81ED-74AA650B4C88}"/>
              </a:ext>
            </a:extLst>
          </p:cNvPr>
          <p:cNvSpPr txBox="1"/>
          <p:nvPr/>
        </p:nvSpPr>
        <p:spPr>
          <a:xfrm>
            <a:off x="4065370" y="1790706"/>
            <a:ext cx="800219" cy="369332"/>
          </a:xfrm>
          <a:prstGeom prst="rect">
            <a:avLst/>
          </a:prstGeom>
          <a:noFill/>
        </p:spPr>
        <p:txBody>
          <a:bodyPr wrap="none" rtlCol="0">
            <a:spAutoFit/>
          </a:bodyPr>
          <a:lstStyle/>
          <a:p>
            <a:r>
              <a:rPr lang="en-US" dirty="0" err="1"/>
              <a:t>dACC</a:t>
            </a:r>
            <a:endParaRPr lang="en-US" dirty="0"/>
          </a:p>
        </p:txBody>
      </p:sp>
      <p:sp>
        <p:nvSpPr>
          <p:cNvPr id="38" name="TextBox 37">
            <a:extLst>
              <a:ext uri="{FF2B5EF4-FFF2-40B4-BE49-F238E27FC236}">
                <a16:creationId xmlns:a16="http://schemas.microsoft.com/office/drawing/2014/main" id="{1D9EC957-DE36-7749-9137-D628037C6B68}"/>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39" name="Rectangle 38">
            <a:extLst>
              <a:ext uri="{FF2B5EF4-FFF2-40B4-BE49-F238E27FC236}">
                <a16:creationId xmlns:a16="http://schemas.microsoft.com/office/drawing/2014/main" id="{3EBFEDE4-CE9D-8A42-AE75-CB8F21BEC865}"/>
              </a:ext>
            </a:extLst>
          </p:cNvPr>
          <p:cNvSpPr/>
          <p:nvPr/>
        </p:nvSpPr>
        <p:spPr>
          <a:xfrm>
            <a:off x="6403050" y="2503605"/>
            <a:ext cx="418825"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98563B0-E13A-3844-B0B4-DAF2479621A9}"/>
              </a:ext>
            </a:extLst>
          </p:cNvPr>
          <p:cNvSpPr/>
          <p:nvPr/>
        </p:nvSpPr>
        <p:spPr>
          <a:xfrm>
            <a:off x="6854825" y="2604621"/>
            <a:ext cx="402010" cy="2644135"/>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031C7-6448-844E-812E-A1A7576B5C95}"/>
              </a:ext>
            </a:extLst>
          </p:cNvPr>
          <p:cNvSpPr/>
          <p:nvPr/>
        </p:nvSpPr>
        <p:spPr>
          <a:xfrm>
            <a:off x="7260119" y="2225435"/>
            <a:ext cx="563115" cy="300600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FA2B359-2DF4-9846-AFF2-CDEF38388611}"/>
              </a:ext>
            </a:extLst>
          </p:cNvPr>
          <p:cNvSpPr/>
          <p:nvPr/>
        </p:nvSpPr>
        <p:spPr>
          <a:xfrm>
            <a:off x="5997757" y="2684762"/>
            <a:ext cx="418824"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1484D2-F3AE-F94D-83A7-7F170A23530B}"/>
              </a:ext>
            </a:extLst>
          </p:cNvPr>
          <p:cNvSpPr txBox="1"/>
          <p:nvPr/>
        </p:nvSpPr>
        <p:spPr>
          <a:xfrm>
            <a:off x="495549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DEA8A846-CEFC-6C4C-A265-E67EFD8167D8}"/>
              </a:ext>
            </a:extLst>
          </p:cNvPr>
          <p:cNvSpPr txBox="1"/>
          <p:nvPr/>
        </p:nvSpPr>
        <p:spPr>
          <a:xfrm>
            <a:off x="7077895"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5" name="TextBox 24">
            <a:extLst>
              <a:ext uri="{FF2B5EF4-FFF2-40B4-BE49-F238E27FC236}">
                <a16:creationId xmlns:a16="http://schemas.microsoft.com/office/drawing/2014/main" id="{A73D5EC7-E3E3-3749-83BD-B3B264E9BAAC}"/>
              </a:ext>
            </a:extLst>
          </p:cNvPr>
          <p:cNvSpPr txBox="1"/>
          <p:nvPr/>
        </p:nvSpPr>
        <p:spPr>
          <a:xfrm>
            <a:off x="7140690" y="593273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6" name="TextBox 25">
            <a:extLst>
              <a:ext uri="{FF2B5EF4-FFF2-40B4-BE49-F238E27FC236}">
                <a16:creationId xmlns:a16="http://schemas.microsoft.com/office/drawing/2014/main" id="{5C3D8591-D41B-6F4E-96BC-742B21AF62EE}"/>
              </a:ext>
            </a:extLst>
          </p:cNvPr>
          <p:cNvSpPr txBox="1"/>
          <p:nvPr/>
        </p:nvSpPr>
        <p:spPr>
          <a:xfrm>
            <a:off x="7567454"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9" name="TextBox 8">
            <a:extLst>
              <a:ext uri="{FF2B5EF4-FFF2-40B4-BE49-F238E27FC236}">
                <a16:creationId xmlns:a16="http://schemas.microsoft.com/office/drawing/2014/main" id="{2F994854-CFEC-4EBF-B210-5336AB870C09}"/>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64517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9"/>
                                        </p:tgtEl>
                                      </p:cBhvr>
                                    </p:animEffect>
                                    <p:set>
                                      <p:cBhvr>
                                        <p:cTn id="27" dur="1" fill="hold">
                                          <p:stCondLst>
                                            <p:cond delay="499"/>
                                          </p:stCondLst>
                                        </p:cTn>
                                        <p:tgtEl>
                                          <p:spTgt spid="3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9" grpId="0" animBg="1"/>
      <p:bldP spid="40" grpId="0" animBg="1"/>
      <p:bldP spid="4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074161-3C3B-7147-9D89-96F22EB917BE}"/>
              </a:ext>
            </a:extLst>
          </p:cNvPr>
          <p:cNvGrpSpPr/>
          <p:nvPr/>
        </p:nvGrpSpPr>
        <p:grpSpPr>
          <a:xfrm>
            <a:off x="2964991" y="1442916"/>
            <a:ext cx="5116101" cy="4803476"/>
            <a:chOff x="2964991" y="1442916"/>
            <a:chExt cx="5116101" cy="4803476"/>
          </a:xfrm>
        </p:grpSpPr>
        <p:sp>
          <p:nvSpPr>
            <p:cNvPr id="6" name="TextBox 5">
              <a:extLst>
                <a:ext uri="{FF2B5EF4-FFF2-40B4-BE49-F238E27FC236}">
                  <a16:creationId xmlns:a16="http://schemas.microsoft.com/office/drawing/2014/main" id="{3512158A-0894-4143-A5DF-AB0A66F8AB30}"/>
                </a:ext>
              </a:extLst>
            </p:cNvPr>
            <p:cNvSpPr txBox="1"/>
            <p:nvPr/>
          </p:nvSpPr>
          <p:spPr>
            <a:xfrm>
              <a:off x="5306844" y="1442916"/>
              <a:ext cx="1178528" cy="461665"/>
            </a:xfrm>
            <a:prstGeom prst="rect">
              <a:avLst/>
            </a:prstGeom>
            <a:noFill/>
          </p:spPr>
          <p:txBody>
            <a:bodyPr wrap="none" rtlCol="0">
              <a:spAutoFit/>
            </a:bodyPr>
            <a:lstStyle/>
            <a:p>
              <a:r>
                <a:rPr lang="en-US" sz="2400" dirty="0"/>
                <a:t>Control</a:t>
              </a:r>
            </a:p>
          </p:txBody>
        </p:sp>
        <p:pic>
          <p:nvPicPr>
            <p:cNvPr id="10" name="Picture 9">
              <a:extLst>
                <a:ext uri="{FF2B5EF4-FFF2-40B4-BE49-F238E27FC236}">
                  <a16:creationId xmlns:a16="http://schemas.microsoft.com/office/drawing/2014/main" id="{34F15784-1426-034C-AC0E-BA5A46D8C9ED}"/>
                </a:ext>
              </a:extLst>
            </p:cNvPr>
            <p:cNvPicPr>
              <a:picLocks noChangeAspect="1"/>
            </p:cNvPicPr>
            <p:nvPr/>
          </p:nvPicPr>
          <p:blipFill>
            <a:blip r:embed="rId3"/>
            <a:srcRect/>
            <a:stretch/>
          </p:blipFill>
          <p:spPr>
            <a:xfrm>
              <a:off x="2964991" y="2063611"/>
              <a:ext cx="5116101" cy="3850553"/>
            </a:xfrm>
            <a:prstGeom prst="rect">
              <a:avLst/>
            </a:prstGeom>
          </p:spPr>
        </p:pic>
        <p:sp>
          <p:nvSpPr>
            <p:cNvPr id="14" name="TextBox 13">
              <a:extLst>
                <a:ext uri="{FF2B5EF4-FFF2-40B4-BE49-F238E27FC236}">
                  <a16:creationId xmlns:a16="http://schemas.microsoft.com/office/drawing/2014/main" id="{235663CF-A988-AB40-B855-DE60AC9A9DD3}"/>
                </a:ext>
              </a:extLst>
            </p:cNvPr>
            <p:cNvSpPr txBox="1"/>
            <p:nvPr/>
          </p:nvSpPr>
          <p:spPr>
            <a:xfrm rot="19131676">
              <a:off x="3267392" y="5762162"/>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09F31339-B18C-1246-9AB5-7EC0F2A65246}"/>
                </a:ext>
              </a:extLst>
            </p:cNvPr>
            <p:cNvSpPr txBox="1"/>
            <p:nvPr/>
          </p:nvSpPr>
          <p:spPr>
            <a:xfrm rot="19131676">
              <a:off x="3507821" y="5860926"/>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E02C6DE1-B364-CB4F-8E22-D53B2F25040F}"/>
                </a:ext>
              </a:extLst>
            </p:cNvPr>
            <p:cNvSpPr txBox="1"/>
            <p:nvPr/>
          </p:nvSpPr>
          <p:spPr>
            <a:xfrm>
              <a:off x="446593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2950259C-ADF5-084F-9098-550AA7DAE1FB}"/>
                </a:ext>
              </a:extLst>
            </p:cNvPr>
            <p:cNvSpPr txBox="1"/>
            <p:nvPr/>
          </p:nvSpPr>
          <p:spPr>
            <a:xfrm>
              <a:off x="4531513" y="593861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E16B404F-3255-3B42-8C75-99DB08D9F37C}"/>
                </a:ext>
              </a:extLst>
            </p:cNvPr>
            <p:cNvSpPr txBox="1"/>
            <p:nvPr/>
          </p:nvSpPr>
          <p:spPr>
            <a:xfrm rot="19131676">
              <a:off x="5499841" y="5785711"/>
              <a:ext cx="872355" cy="307777"/>
            </a:xfrm>
            <a:prstGeom prst="rect">
              <a:avLst/>
            </a:prstGeom>
            <a:noFill/>
          </p:spPr>
          <p:txBody>
            <a:bodyPr wrap="none" rtlCol="0">
              <a:spAutoFit/>
            </a:bodyPr>
            <a:lstStyle/>
            <a:p>
              <a:pPr algn="ctr"/>
              <a:r>
                <a:rPr lang="en-US" sz="1400" dirty="0"/>
                <a:t>Baseline</a:t>
              </a:r>
              <a:endParaRPr lang="en-US" dirty="0"/>
            </a:p>
          </p:txBody>
        </p:sp>
        <p:sp>
          <p:nvSpPr>
            <p:cNvPr id="19" name="TextBox 18">
              <a:extLst>
                <a:ext uri="{FF2B5EF4-FFF2-40B4-BE49-F238E27FC236}">
                  <a16:creationId xmlns:a16="http://schemas.microsoft.com/office/drawing/2014/main" id="{F6C0DF29-B808-BF4F-B3FA-5F245A21CD2C}"/>
                </a:ext>
              </a:extLst>
            </p:cNvPr>
            <p:cNvSpPr txBox="1"/>
            <p:nvPr/>
          </p:nvSpPr>
          <p:spPr>
            <a:xfrm rot="19131676">
              <a:off x="5731297" y="5886952"/>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33" name="TextBox 32">
              <a:extLst>
                <a:ext uri="{FF2B5EF4-FFF2-40B4-BE49-F238E27FC236}">
                  <a16:creationId xmlns:a16="http://schemas.microsoft.com/office/drawing/2014/main" id="{E4DC9CE8-D1C0-3346-9B9A-C702C6538156}"/>
                </a:ext>
              </a:extLst>
            </p:cNvPr>
            <p:cNvSpPr txBox="1"/>
            <p:nvPr/>
          </p:nvSpPr>
          <p:spPr>
            <a:xfrm>
              <a:off x="4198074" y="1761675"/>
              <a:ext cx="800219" cy="369332"/>
            </a:xfrm>
            <a:prstGeom prst="rect">
              <a:avLst/>
            </a:prstGeom>
            <a:noFill/>
          </p:spPr>
          <p:txBody>
            <a:bodyPr wrap="none" rtlCol="0">
              <a:spAutoFit/>
            </a:bodyPr>
            <a:lstStyle/>
            <a:p>
              <a:r>
                <a:rPr lang="en-US" dirty="0"/>
                <a:t>dACC</a:t>
              </a:r>
            </a:p>
          </p:txBody>
        </p:sp>
        <p:sp>
          <p:nvSpPr>
            <p:cNvPr id="35" name="TextBox 34">
              <a:extLst>
                <a:ext uri="{FF2B5EF4-FFF2-40B4-BE49-F238E27FC236}">
                  <a16:creationId xmlns:a16="http://schemas.microsoft.com/office/drawing/2014/main" id="{41B0E320-0C36-6240-81ED-74AA650B4C88}"/>
                </a:ext>
              </a:extLst>
            </p:cNvPr>
            <p:cNvSpPr txBox="1"/>
            <p:nvPr/>
          </p:nvSpPr>
          <p:spPr>
            <a:xfrm>
              <a:off x="6741706" y="1751543"/>
              <a:ext cx="954107" cy="369332"/>
            </a:xfrm>
            <a:prstGeom prst="rect">
              <a:avLst/>
            </a:prstGeom>
            <a:noFill/>
          </p:spPr>
          <p:txBody>
            <a:bodyPr wrap="none" rtlCol="0">
              <a:spAutoFit/>
            </a:bodyPr>
            <a:lstStyle/>
            <a:p>
              <a:r>
                <a:rPr lang="en-US" dirty="0"/>
                <a:t>vmPFC</a:t>
              </a:r>
            </a:p>
          </p:txBody>
        </p:sp>
        <p:sp>
          <p:nvSpPr>
            <p:cNvPr id="23" name="TextBox 22">
              <a:extLst>
                <a:ext uri="{FF2B5EF4-FFF2-40B4-BE49-F238E27FC236}">
                  <a16:creationId xmlns:a16="http://schemas.microsoft.com/office/drawing/2014/main" id="{4F1484D2-F3AE-F94D-83A7-7F170A23530B}"/>
                </a:ext>
              </a:extLst>
            </p:cNvPr>
            <p:cNvSpPr txBox="1"/>
            <p:nvPr/>
          </p:nvSpPr>
          <p:spPr>
            <a:xfrm>
              <a:off x="495549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DEA8A846-CEFC-6C4C-A265-E67EFD8167D8}"/>
                </a:ext>
              </a:extLst>
            </p:cNvPr>
            <p:cNvSpPr txBox="1"/>
            <p:nvPr/>
          </p:nvSpPr>
          <p:spPr>
            <a:xfrm>
              <a:off x="658299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5" name="TextBox 24">
              <a:extLst>
                <a:ext uri="{FF2B5EF4-FFF2-40B4-BE49-F238E27FC236}">
                  <a16:creationId xmlns:a16="http://schemas.microsoft.com/office/drawing/2014/main" id="{A73D5EC7-E3E3-3749-83BD-B3B264E9BAAC}"/>
                </a:ext>
              </a:extLst>
            </p:cNvPr>
            <p:cNvSpPr txBox="1"/>
            <p:nvPr/>
          </p:nvSpPr>
          <p:spPr>
            <a:xfrm>
              <a:off x="6668602" y="593273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6" name="TextBox 25">
              <a:extLst>
                <a:ext uri="{FF2B5EF4-FFF2-40B4-BE49-F238E27FC236}">
                  <a16:creationId xmlns:a16="http://schemas.microsoft.com/office/drawing/2014/main" id="{5C3D8591-D41B-6F4E-96BC-742B21AF62EE}"/>
                </a:ext>
              </a:extLst>
            </p:cNvPr>
            <p:cNvSpPr txBox="1"/>
            <p:nvPr/>
          </p:nvSpPr>
          <p:spPr>
            <a:xfrm>
              <a:off x="707255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grpSp>
      <p:pic>
        <p:nvPicPr>
          <p:cNvPr id="28" name="Picture 27">
            <a:extLst>
              <a:ext uri="{FF2B5EF4-FFF2-40B4-BE49-F238E27FC236}">
                <a16:creationId xmlns:a16="http://schemas.microsoft.com/office/drawing/2014/main" id="{9B940B2A-3059-ED4C-80A5-1FA9F6AF5CA5}"/>
              </a:ext>
            </a:extLst>
          </p:cNvPr>
          <p:cNvPicPr>
            <a:picLocks noChangeAspect="1"/>
          </p:cNvPicPr>
          <p:nvPr/>
        </p:nvPicPr>
        <p:blipFill>
          <a:blip r:embed="rId4"/>
          <a:srcRect/>
          <a:stretch/>
        </p:blipFill>
        <p:spPr>
          <a:xfrm>
            <a:off x="5896661" y="1563995"/>
            <a:ext cx="5869802" cy="4420032"/>
          </a:xfrm>
          <a:prstGeom prst="rect">
            <a:avLst/>
          </a:prstGeom>
        </p:spPr>
      </p:pic>
      <p:sp>
        <p:nvSpPr>
          <p:cNvPr id="56" name="TextBox 55">
            <a:extLst>
              <a:ext uri="{FF2B5EF4-FFF2-40B4-BE49-F238E27FC236}">
                <a16:creationId xmlns:a16="http://schemas.microsoft.com/office/drawing/2014/main" id="{AEC4E5EF-E192-A445-AB65-59B6433B4030}"/>
              </a:ext>
            </a:extLst>
          </p:cNvPr>
          <p:cNvSpPr txBox="1"/>
          <p:nvPr/>
        </p:nvSpPr>
        <p:spPr>
          <a:xfrm>
            <a:off x="7530277" y="5671801"/>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55" name="TextBox 54">
            <a:extLst>
              <a:ext uri="{FF2B5EF4-FFF2-40B4-BE49-F238E27FC236}">
                <a16:creationId xmlns:a16="http://schemas.microsoft.com/office/drawing/2014/main" id="{9A492ABB-76D6-8647-94BC-65473C317D5A}"/>
              </a:ext>
            </a:extLst>
          </p:cNvPr>
          <p:cNvSpPr txBox="1"/>
          <p:nvPr/>
        </p:nvSpPr>
        <p:spPr>
          <a:xfrm rot="19131676">
            <a:off x="6572162" y="589395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7" name="TextBox 26">
            <a:extLst>
              <a:ext uri="{FF2B5EF4-FFF2-40B4-BE49-F238E27FC236}">
                <a16:creationId xmlns:a16="http://schemas.microsoft.com/office/drawing/2014/main" id="{01ACD24E-3C5A-AB4E-97C2-5D7C1D0F39FF}"/>
              </a:ext>
            </a:extLst>
          </p:cNvPr>
          <p:cNvSpPr txBox="1"/>
          <p:nvPr/>
        </p:nvSpPr>
        <p:spPr>
          <a:xfrm>
            <a:off x="8585748" y="1402807"/>
            <a:ext cx="1005403" cy="461665"/>
          </a:xfrm>
          <a:prstGeom prst="rect">
            <a:avLst/>
          </a:prstGeom>
          <a:noFill/>
        </p:spPr>
        <p:txBody>
          <a:bodyPr wrap="none" rtlCol="0">
            <a:spAutoFit/>
          </a:bodyPr>
          <a:lstStyle/>
          <a:p>
            <a:r>
              <a:rPr lang="en-US" sz="2400" dirty="0"/>
              <a:t>PTSD</a:t>
            </a:r>
          </a:p>
        </p:txBody>
      </p:sp>
      <p:sp>
        <p:nvSpPr>
          <p:cNvPr id="29" name="TextBox 28">
            <a:extLst>
              <a:ext uri="{FF2B5EF4-FFF2-40B4-BE49-F238E27FC236}">
                <a16:creationId xmlns:a16="http://schemas.microsoft.com/office/drawing/2014/main" id="{C61ED3B9-CBF5-6C4B-8868-18BD3E5E2F48}"/>
              </a:ext>
            </a:extLst>
          </p:cNvPr>
          <p:cNvSpPr txBox="1"/>
          <p:nvPr/>
        </p:nvSpPr>
        <p:spPr>
          <a:xfrm>
            <a:off x="7271227" y="1744852"/>
            <a:ext cx="800219" cy="369332"/>
          </a:xfrm>
          <a:prstGeom prst="rect">
            <a:avLst/>
          </a:prstGeom>
          <a:noFill/>
        </p:spPr>
        <p:txBody>
          <a:bodyPr wrap="none" rtlCol="0">
            <a:spAutoFit/>
          </a:bodyPr>
          <a:lstStyle/>
          <a:p>
            <a:r>
              <a:rPr lang="en-US" dirty="0"/>
              <a:t>dACC</a:t>
            </a:r>
          </a:p>
        </p:txBody>
      </p:sp>
      <p:sp>
        <p:nvSpPr>
          <p:cNvPr id="34" name="TextBox 33">
            <a:extLst>
              <a:ext uri="{FF2B5EF4-FFF2-40B4-BE49-F238E27FC236}">
                <a16:creationId xmlns:a16="http://schemas.microsoft.com/office/drawing/2014/main" id="{0963D386-F26F-E640-8BFD-A63EFAEB503F}"/>
              </a:ext>
            </a:extLst>
          </p:cNvPr>
          <p:cNvSpPr txBox="1"/>
          <p:nvPr/>
        </p:nvSpPr>
        <p:spPr>
          <a:xfrm>
            <a:off x="9814859" y="1744852"/>
            <a:ext cx="954107" cy="369332"/>
          </a:xfrm>
          <a:prstGeom prst="rect">
            <a:avLst/>
          </a:prstGeom>
          <a:noFill/>
        </p:spPr>
        <p:txBody>
          <a:bodyPr wrap="none" rtlCol="0">
            <a:spAutoFit/>
          </a:bodyPr>
          <a:lstStyle/>
          <a:p>
            <a:r>
              <a:rPr lang="en-US" dirty="0"/>
              <a:t>vmPFC</a:t>
            </a:r>
          </a:p>
        </p:txBody>
      </p:sp>
      <p:sp>
        <p:nvSpPr>
          <p:cNvPr id="36" name="Rectangle 35">
            <a:extLst>
              <a:ext uri="{FF2B5EF4-FFF2-40B4-BE49-F238E27FC236}">
                <a16:creationId xmlns:a16="http://schemas.microsoft.com/office/drawing/2014/main" id="{861D9DD9-D49B-F343-9154-70E7F5B79275}"/>
              </a:ext>
            </a:extLst>
          </p:cNvPr>
          <p:cNvSpPr/>
          <p:nvPr/>
        </p:nvSpPr>
        <p:spPr>
          <a:xfrm>
            <a:off x="7298466" y="2047561"/>
            <a:ext cx="492797" cy="338233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950E343-E7ED-DC4C-95AD-FDBEACFB4FAC}"/>
              </a:ext>
            </a:extLst>
          </p:cNvPr>
          <p:cNvSpPr/>
          <p:nvPr/>
        </p:nvSpPr>
        <p:spPr>
          <a:xfrm>
            <a:off x="7764523" y="2053343"/>
            <a:ext cx="432302" cy="3183697"/>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9A43F7-D406-AD43-9754-4A5420A206D5}"/>
              </a:ext>
            </a:extLst>
          </p:cNvPr>
          <p:cNvSpPr/>
          <p:nvPr/>
        </p:nvSpPr>
        <p:spPr>
          <a:xfrm>
            <a:off x="8217851" y="2609197"/>
            <a:ext cx="399165" cy="272338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E2880AE-33CC-CC4F-ADDB-0CA5CCB2D490}"/>
              </a:ext>
            </a:extLst>
          </p:cNvPr>
          <p:cNvSpPr/>
          <p:nvPr/>
        </p:nvSpPr>
        <p:spPr>
          <a:xfrm>
            <a:off x="6768255" y="2422950"/>
            <a:ext cx="530211"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71941F-EB3E-0F40-A5EA-0984BAD75D3C}"/>
              </a:ext>
            </a:extLst>
          </p:cNvPr>
          <p:cNvSpPr/>
          <p:nvPr/>
        </p:nvSpPr>
        <p:spPr>
          <a:xfrm>
            <a:off x="9715456" y="2570994"/>
            <a:ext cx="462799" cy="2692550"/>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ABDC97B-890F-BB4C-97E2-8ABE062F6030}"/>
              </a:ext>
            </a:extLst>
          </p:cNvPr>
          <p:cNvSpPr/>
          <p:nvPr/>
        </p:nvSpPr>
        <p:spPr>
          <a:xfrm>
            <a:off x="10208252" y="2639824"/>
            <a:ext cx="462799" cy="2644135"/>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3C71401-BF40-B645-800D-4112620864FE}"/>
              </a:ext>
            </a:extLst>
          </p:cNvPr>
          <p:cNvSpPr/>
          <p:nvPr/>
        </p:nvSpPr>
        <p:spPr>
          <a:xfrm>
            <a:off x="10651904" y="2592905"/>
            <a:ext cx="563115" cy="272338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53386B7-74FC-8347-AEC9-2FB20871524D}"/>
              </a:ext>
            </a:extLst>
          </p:cNvPr>
          <p:cNvSpPr/>
          <p:nvPr/>
        </p:nvSpPr>
        <p:spPr>
          <a:xfrm>
            <a:off x="9291368" y="2862142"/>
            <a:ext cx="462800" cy="249673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C5FA6-A982-294E-8F82-3B819B04499F}"/>
              </a:ext>
            </a:extLst>
          </p:cNvPr>
          <p:cNvSpPr>
            <a:spLocks noGrp="1"/>
          </p:cNvSpPr>
          <p:nvPr>
            <p:ph type="title"/>
          </p:nvPr>
        </p:nvSpPr>
        <p:spPr/>
        <p:txBody>
          <a:bodyPr/>
          <a:lstStyle/>
          <a:p>
            <a:r>
              <a:rPr lang="en-US" dirty="0"/>
              <a:t>Emotional memory reinstatement</a:t>
            </a:r>
          </a:p>
        </p:txBody>
      </p:sp>
      <p:sp>
        <p:nvSpPr>
          <p:cNvPr id="49" name="TextBox 48">
            <a:extLst>
              <a:ext uri="{FF2B5EF4-FFF2-40B4-BE49-F238E27FC236}">
                <a16:creationId xmlns:a16="http://schemas.microsoft.com/office/drawing/2014/main" id="{9EEA67E7-3259-FE47-85A3-680BF8FA4036}"/>
              </a:ext>
            </a:extLst>
          </p:cNvPr>
          <p:cNvSpPr txBox="1"/>
          <p:nvPr/>
        </p:nvSpPr>
        <p:spPr>
          <a:xfrm rot="19131676">
            <a:off x="8944538" y="5817841"/>
            <a:ext cx="872355" cy="307777"/>
          </a:xfrm>
          <a:prstGeom prst="rect">
            <a:avLst/>
          </a:prstGeom>
          <a:noFill/>
        </p:spPr>
        <p:txBody>
          <a:bodyPr wrap="none" rtlCol="0">
            <a:spAutoFit/>
          </a:bodyPr>
          <a:lstStyle/>
          <a:p>
            <a:pPr algn="ctr"/>
            <a:r>
              <a:rPr lang="en-US" sz="1400" dirty="0"/>
              <a:t>Baseline</a:t>
            </a:r>
            <a:endParaRPr lang="en-US" dirty="0"/>
          </a:p>
        </p:txBody>
      </p:sp>
      <p:sp>
        <p:nvSpPr>
          <p:cNvPr id="50" name="TextBox 49">
            <a:extLst>
              <a:ext uri="{FF2B5EF4-FFF2-40B4-BE49-F238E27FC236}">
                <a16:creationId xmlns:a16="http://schemas.microsoft.com/office/drawing/2014/main" id="{551B0076-7EEA-7041-BB4B-C41A6D317DA5}"/>
              </a:ext>
            </a:extLst>
          </p:cNvPr>
          <p:cNvSpPr txBox="1"/>
          <p:nvPr/>
        </p:nvSpPr>
        <p:spPr>
          <a:xfrm rot="19131676">
            <a:off x="9184967" y="5916605"/>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51" name="TextBox 50">
            <a:extLst>
              <a:ext uri="{FF2B5EF4-FFF2-40B4-BE49-F238E27FC236}">
                <a16:creationId xmlns:a16="http://schemas.microsoft.com/office/drawing/2014/main" id="{3C13A924-94FC-7149-A840-C209DF912A02}"/>
              </a:ext>
            </a:extLst>
          </p:cNvPr>
          <p:cNvSpPr txBox="1"/>
          <p:nvPr/>
        </p:nvSpPr>
        <p:spPr>
          <a:xfrm>
            <a:off x="10143082" y="5717313"/>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52" name="TextBox 51">
            <a:extLst>
              <a:ext uri="{FF2B5EF4-FFF2-40B4-BE49-F238E27FC236}">
                <a16:creationId xmlns:a16="http://schemas.microsoft.com/office/drawing/2014/main" id="{A5D0CD1A-DC30-A94F-A7C5-8ECD22DDADB7}"/>
              </a:ext>
            </a:extLst>
          </p:cNvPr>
          <p:cNvSpPr txBox="1"/>
          <p:nvPr/>
        </p:nvSpPr>
        <p:spPr>
          <a:xfrm>
            <a:off x="10208659" y="5994294"/>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53" name="TextBox 52">
            <a:extLst>
              <a:ext uri="{FF2B5EF4-FFF2-40B4-BE49-F238E27FC236}">
                <a16:creationId xmlns:a16="http://schemas.microsoft.com/office/drawing/2014/main" id="{5BFB3483-EAA4-BF41-95B3-0D92EC1862D7}"/>
              </a:ext>
            </a:extLst>
          </p:cNvPr>
          <p:cNvSpPr txBox="1"/>
          <p:nvPr/>
        </p:nvSpPr>
        <p:spPr>
          <a:xfrm>
            <a:off x="10632641" y="5717313"/>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54" name="TextBox 53">
            <a:extLst>
              <a:ext uri="{FF2B5EF4-FFF2-40B4-BE49-F238E27FC236}">
                <a16:creationId xmlns:a16="http://schemas.microsoft.com/office/drawing/2014/main" id="{7EF10BCC-7BE5-694B-AD55-45910911B993}"/>
              </a:ext>
            </a:extLst>
          </p:cNvPr>
          <p:cNvSpPr txBox="1"/>
          <p:nvPr/>
        </p:nvSpPr>
        <p:spPr>
          <a:xfrm rot="19131676">
            <a:off x="6331733" y="5772329"/>
            <a:ext cx="872355" cy="307777"/>
          </a:xfrm>
          <a:prstGeom prst="rect">
            <a:avLst/>
          </a:prstGeom>
          <a:noFill/>
        </p:spPr>
        <p:txBody>
          <a:bodyPr wrap="none" rtlCol="0">
            <a:spAutoFit/>
          </a:bodyPr>
          <a:lstStyle/>
          <a:p>
            <a:pPr algn="ctr"/>
            <a:r>
              <a:rPr lang="en-US" sz="1400" dirty="0"/>
              <a:t>Baseline</a:t>
            </a:r>
            <a:endParaRPr lang="en-US" dirty="0"/>
          </a:p>
        </p:txBody>
      </p:sp>
      <p:sp>
        <p:nvSpPr>
          <p:cNvPr id="57" name="TextBox 56">
            <a:extLst>
              <a:ext uri="{FF2B5EF4-FFF2-40B4-BE49-F238E27FC236}">
                <a16:creationId xmlns:a16="http://schemas.microsoft.com/office/drawing/2014/main" id="{FF2A5078-8B19-0048-9044-E779DE40A9C1}"/>
              </a:ext>
            </a:extLst>
          </p:cNvPr>
          <p:cNvSpPr txBox="1"/>
          <p:nvPr/>
        </p:nvSpPr>
        <p:spPr>
          <a:xfrm>
            <a:off x="7595854" y="594878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58" name="TextBox 57">
            <a:extLst>
              <a:ext uri="{FF2B5EF4-FFF2-40B4-BE49-F238E27FC236}">
                <a16:creationId xmlns:a16="http://schemas.microsoft.com/office/drawing/2014/main" id="{8DC58BDE-A7C3-0B4E-A9A3-28273349C66B}"/>
              </a:ext>
            </a:extLst>
          </p:cNvPr>
          <p:cNvSpPr txBox="1"/>
          <p:nvPr/>
        </p:nvSpPr>
        <p:spPr>
          <a:xfrm>
            <a:off x="8019836" y="5671801"/>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59" name="TextBox 58">
            <a:extLst>
              <a:ext uri="{FF2B5EF4-FFF2-40B4-BE49-F238E27FC236}">
                <a16:creationId xmlns:a16="http://schemas.microsoft.com/office/drawing/2014/main" id="{978D0FFD-36C9-4645-8FFA-44A6B7B1F3BD}"/>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41" name="TextBox 40">
            <a:extLst>
              <a:ext uri="{FF2B5EF4-FFF2-40B4-BE49-F238E27FC236}">
                <a16:creationId xmlns:a16="http://schemas.microsoft.com/office/drawing/2014/main" id="{36EF4AF6-AC2F-402C-A434-4586F8BEA40B}"/>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159858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9167E-6 1.48148E-6 L -0.21732 -0.0007 " pathEditMode="relative" rAng="0" ptsTypes="AA">
                                      <p:cBhvr>
                                        <p:cTn id="6" dur="2000" fill="hold"/>
                                        <p:tgtEl>
                                          <p:spTgt spid="3"/>
                                        </p:tgtEl>
                                        <p:attrNameLst>
                                          <p:attrName>ppt_x</p:attrName>
                                          <p:attrName>ppt_y</p:attrName>
                                        </p:attrNameLst>
                                      </p:cBhvr>
                                      <p:rCtr x="-10872" y="-4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 presetClass="entr" presetSubtype="0" fill="hold" grpId="1"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childTnLst>
                          </p:cTn>
                        </p:par>
                        <p:par>
                          <p:cTn id="71" fill="hold">
                            <p:stCondLst>
                              <p:cond delay="500"/>
                            </p:stCondLst>
                            <p:childTnLst>
                              <p:par>
                                <p:cTn id="72" presetID="10" presetClass="exit" presetSubtype="0" fill="hold" grpId="0" nodeType="afterEffect">
                                  <p:stCondLst>
                                    <p:cond delay="0"/>
                                  </p:stCondLst>
                                  <p:childTnLst>
                                    <p:animEffect transition="out" filter="fade">
                                      <p:cBhvr>
                                        <p:cTn id="73" dur="500"/>
                                        <p:tgtEl>
                                          <p:spTgt spid="36"/>
                                        </p:tgtEl>
                                      </p:cBhvr>
                                    </p:animEffect>
                                    <p:set>
                                      <p:cBhvr>
                                        <p:cTn id="74" dur="1" fill="hold">
                                          <p:stCondLst>
                                            <p:cond delay="499"/>
                                          </p:stCondLst>
                                        </p:cTn>
                                        <p:tgtEl>
                                          <p:spTgt spid="36"/>
                                        </p:tgtEl>
                                        <p:attrNameLst>
                                          <p:attrName>style.visibility</p:attrName>
                                        </p:attrNameLst>
                                      </p:cBhvr>
                                      <p:to>
                                        <p:strVal val="hidden"/>
                                      </p:to>
                                    </p:set>
                                  </p:childTnLst>
                                </p:cTn>
                              </p:par>
                            </p:childTnLst>
                          </p:cTn>
                        </p:par>
                        <p:par>
                          <p:cTn id="75" fill="hold">
                            <p:stCondLst>
                              <p:cond delay="1000"/>
                            </p:stCondLst>
                            <p:childTnLst>
                              <p:par>
                                <p:cTn id="76" presetID="10" presetClass="exit" presetSubtype="0" fill="hold" grpId="0" nodeType="afterEffect">
                                  <p:stCondLst>
                                    <p:cond delay="0"/>
                                  </p:stCondLst>
                                  <p:childTnLst>
                                    <p:animEffect transition="out" filter="fade">
                                      <p:cBhvr>
                                        <p:cTn id="77" dur="500"/>
                                        <p:tgtEl>
                                          <p:spTgt spid="37"/>
                                        </p:tgtEl>
                                      </p:cBhvr>
                                    </p:animEffect>
                                    <p:set>
                                      <p:cBhvr>
                                        <p:cTn id="78" dur="1" fill="hold">
                                          <p:stCondLst>
                                            <p:cond delay="499"/>
                                          </p:stCondLst>
                                        </p:cTn>
                                        <p:tgtEl>
                                          <p:spTgt spid="37"/>
                                        </p:tgtEl>
                                        <p:attrNameLst>
                                          <p:attrName>style.visibility</p:attrName>
                                        </p:attrNameLst>
                                      </p:cBhvr>
                                      <p:to>
                                        <p:strVal val="hidden"/>
                                      </p:to>
                                    </p:set>
                                  </p:childTnLst>
                                </p:cTn>
                              </p:par>
                            </p:childTnLst>
                          </p:cTn>
                        </p:par>
                        <p:par>
                          <p:cTn id="79" fill="hold">
                            <p:stCondLst>
                              <p:cond delay="1500"/>
                            </p:stCondLst>
                            <p:childTnLst>
                              <p:par>
                                <p:cTn id="80" presetID="10" presetClass="exit" presetSubtype="0" fill="hold" grpId="0" nodeType="afterEffect">
                                  <p:stCondLst>
                                    <p:cond delay="0"/>
                                  </p:stCondLst>
                                  <p:childTnLst>
                                    <p:animEffect transition="out" filter="fade">
                                      <p:cBhvr>
                                        <p:cTn id="81" dur="500"/>
                                        <p:tgtEl>
                                          <p:spTgt spid="43"/>
                                        </p:tgtEl>
                                      </p:cBhvr>
                                    </p:animEffect>
                                    <p:set>
                                      <p:cBhvr>
                                        <p:cTn id="82" dur="1" fill="hold">
                                          <p:stCondLst>
                                            <p:cond delay="499"/>
                                          </p:stCondLst>
                                        </p:cTn>
                                        <p:tgtEl>
                                          <p:spTgt spid="4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0" nodeType="clickEffect">
                                  <p:stCondLst>
                                    <p:cond delay="0"/>
                                  </p:stCondLst>
                                  <p:childTnLst>
                                    <p:animEffect transition="out" filter="fade">
                                      <p:cBhvr>
                                        <p:cTn id="86" dur="500"/>
                                        <p:tgtEl>
                                          <p:spTgt spid="48"/>
                                        </p:tgtEl>
                                      </p:cBhvr>
                                    </p:animEffect>
                                    <p:set>
                                      <p:cBhvr>
                                        <p:cTn id="87" dur="1" fill="hold">
                                          <p:stCondLst>
                                            <p:cond delay="499"/>
                                          </p:stCondLst>
                                        </p:cTn>
                                        <p:tgtEl>
                                          <p:spTgt spid="48"/>
                                        </p:tgtEl>
                                        <p:attrNameLst>
                                          <p:attrName>style.visibility</p:attrName>
                                        </p:attrNameLst>
                                      </p:cBhvr>
                                      <p:to>
                                        <p:strVal val="hidden"/>
                                      </p:to>
                                    </p:set>
                                  </p:childTnLst>
                                </p:cTn>
                              </p:par>
                            </p:childTnLst>
                          </p:cTn>
                        </p:par>
                        <p:par>
                          <p:cTn id="88" fill="hold">
                            <p:stCondLst>
                              <p:cond delay="500"/>
                            </p:stCondLst>
                            <p:childTnLst>
                              <p:par>
                                <p:cTn id="89" presetID="10" presetClass="exit" presetSubtype="0" fill="hold" grpId="0" nodeType="afterEffect">
                                  <p:stCondLst>
                                    <p:cond delay="0"/>
                                  </p:stCondLst>
                                  <p:childTnLst>
                                    <p:animEffect transition="out" filter="fade">
                                      <p:cBhvr>
                                        <p:cTn id="90" dur="500"/>
                                        <p:tgtEl>
                                          <p:spTgt spid="45"/>
                                        </p:tgtEl>
                                      </p:cBhvr>
                                    </p:animEffect>
                                    <p:set>
                                      <p:cBhvr>
                                        <p:cTn id="91" dur="1" fill="hold">
                                          <p:stCondLst>
                                            <p:cond delay="499"/>
                                          </p:stCondLst>
                                        </p:cTn>
                                        <p:tgtEl>
                                          <p:spTgt spid="45"/>
                                        </p:tgtEl>
                                        <p:attrNameLst>
                                          <p:attrName>style.visibility</p:attrName>
                                        </p:attrNameLst>
                                      </p:cBhvr>
                                      <p:to>
                                        <p:strVal val="hidden"/>
                                      </p:to>
                                    </p:set>
                                  </p:childTnLst>
                                </p:cTn>
                              </p:par>
                            </p:childTnLst>
                          </p:cTn>
                        </p:par>
                        <p:par>
                          <p:cTn id="92" fill="hold">
                            <p:stCondLst>
                              <p:cond delay="1000"/>
                            </p:stCondLst>
                            <p:childTnLst>
                              <p:par>
                                <p:cTn id="93" presetID="10" presetClass="exit" presetSubtype="0" fill="hold" grpId="0" nodeType="afterEffect">
                                  <p:stCondLst>
                                    <p:cond delay="0"/>
                                  </p:stCondLst>
                                  <p:childTnLst>
                                    <p:animEffect transition="out" filter="fade">
                                      <p:cBhvr>
                                        <p:cTn id="94" dur="500"/>
                                        <p:tgtEl>
                                          <p:spTgt spid="46"/>
                                        </p:tgtEl>
                                      </p:cBhvr>
                                    </p:animEffect>
                                    <p:set>
                                      <p:cBhvr>
                                        <p:cTn id="95" dur="1" fill="hold">
                                          <p:stCondLst>
                                            <p:cond delay="499"/>
                                          </p:stCondLst>
                                        </p:cTn>
                                        <p:tgtEl>
                                          <p:spTgt spid="46"/>
                                        </p:tgtEl>
                                        <p:attrNameLst>
                                          <p:attrName>style.visibility</p:attrName>
                                        </p:attrNameLst>
                                      </p:cBhvr>
                                      <p:to>
                                        <p:strVal val="hidden"/>
                                      </p:to>
                                    </p:set>
                                  </p:childTnLst>
                                </p:cTn>
                              </p:par>
                            </p:childTnLst>
                          </p:cTn>
                        </p:par>
                        <p:par>
                          <p:cTn id="96" fill="hold">
                            <p:stCondLst>
                              <p:cond delay="1500"/>
                            </p:stCondLst>
                            <p:childTnLst>
                              <p:par>
                                <p:cTn id="97" presetID="10" presetClass="exit" presetSubtype="0" fill="hold" grpId="0" nodeType="afterEffect">
                                  <p:stCondLst>
                                    <p:cond delay="0"/>
                                  </p:stCondLst>
                                  <p:childTnLst>
                                    <p:animEffect transition="out" filter="fade">
                                      <p:cBhvr>
                                        <p:cTn id="98" dur="500"/>
                                        <p:tgtEl>
                                          <p:spTgt spid="47"/>
                                        </p:tgtEl>
                                      </p:cBhvr>
                                    </p:animEffect>
                                    <p:set>
                                      <p:cBhvr>
                                        <p:cTn id="9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5" grpId="0"/>
      <p:bldP spid="27" grpId="0"/>
      <p:bldP spid="29" grpId="0"/>
      <p:bldP spid="34" grpId="0"/>
      <p:bldP spid="36" grpId="0" animBg="1"/>
      <p:bldP spid="36" grpId="1" animBg="1"/>
      <p:bldP spid="37" grpId="0" animBg="1"/>
      <p:bldP spid="37"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p:bldP spid="50" grpId="0"/>
      <p:bldP spid="51" grpId="0"/>
      <p:bldP spid="52" grpId="0"/>
      <p:bldP spid="53" grpId="0"/>
      <p:bldP spid="54"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E681-17F6-48A0-B3E7-18606A0674D6}"/>
              </a:ext>
            </a:extLst>
          </p:cNvPr>
          <p:cNvSpPr>
            <a:spLocks noGrp="1"/>
          </p:cNvSpPr>
          <p:nvPr>
            <p:ph type="title"/>
          </p:nvPr>
        </p:nvSpPr>
        <p:spPr/>
        <p:txBody>
          <a:bodyPr>
            <a:normAutofit/>
          </a:bodyPr>
          <a:lstStyle/>
          <a:p>
            <a:r>
              <a:rPr lang="en-US" sz="3600" dirty="0"/>
              <a:t>No emotional reinstatement in subcortical ROIs</a:t>
            </a:r>
          </a:p>
        </p:txBody>
      </p:sp>
      <p:pic>
        <p:nvPicPr>
          <p:cNvPr id="9" name="Picture 8" descr="A close up of a logo&#10;&#10;Description automatically generated">
            <a:extLst>
              <a:ext uri="{FF2B5EF4-FFF2-40B4-BE49-F238E27FC236}">
                <a16:creationId xmlns:a16="http://schemas.microsoft.com/office/drawing/2014/main" id="{3605E7AC-199B-4A06-AD0A-ACBE99E351AD}"/>
              </a:ext>
            </a:extLst>
          </p:cNvPr>
          <p:cNvPicPr>
            <a:picLocks noChangeAspect="1"/>
          </p:cNvPicPr>
          <p:nvPr/>
        </p:nvPicPr>
        <p:blipFill>
          <a:blip r:embed="rId3"/>
          <a:stretch>
            <a:fillRect/>
          </a:stretch>
        </p:blipFill>
        <p:spPr>
          <a:xfrm>
            <a:off x="928039" y="1547029"/>
            <a:ext cx="5044898" cy="381034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757AC14-4776-4DF4-AE81-1407B71D3364}"/>
              </a:ext>
            </a:extLst>
          </p:cNvPr>
          <p:cNvPicPr>
            <a:picLocks noChangeAspect="1"/>
          </p:cNvPicPr>
          <p:nvPr/>
        </p:nvPicPr>
        <p:blipFill>
          <a:blip r:embed="rId4"/>
          <a:stretch>
            <a:fillRect/>
          </a:stretch>
        </p:blipFill>
        <p:spPr>
          <a:xfrm>
            <a:off x="6149543" y="1595820"/>
            <a:ext cx="5060140" cy="3810346"/>
          </a:xfrm>
          <a:prstGeom prst="rect">
            <a:avLst/>
          </a:prstGeom>
        </p:spPr>
      </p:pic>
      <p:sp>
        <p:nvSpPr>
          <p:cNvPr id="14" name="TextBox 13">
            <a:extLst>
              <a:ext uri="{FF2B5EF4-FFF2-40B4-BE49-F238E27FC236}">
                <a16:creationId xmlns:a16="http://schemas.microsoft.com/office/drawing/2014/main" id="{81B53C49-CE0C-483A-9984-44031B5ABD48}"/>
              </a:ext>
            </a:extLst>
          </p:cNvPr>
          <p:cNvSpPr txBox="1"/>
          <p:nvPr/>
        </p:nvSpPr>
        <p:spPr>
          <a:xfrm rot="19131676">
            <a:off x="1278399" y="5157081"/>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CB55FDAA-038B-45DA-8CD0-E33CA5142F07}"/>
              </a:ext>
            </a:extLst>
          </p:cNvPr>
          <p:cNvSpPr txBox="1"/>
          <p:nvPr/>
        </p:nvSpPr>
        <p:spPr>
          <a:xfrm rot="19131676">
            <a:off x="1486447" y="5258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710671D5-46E2-4E53-8E23-32E3FCE12285}"/>
              </a:ext>
            </a:extLst>
          </p:cNvPr>
          <p:cNvSpPr txBox="1"/>
          <p:nvPr/>
        </p:nvSpPr>
        <p:spPr>
          <a:xfrm>
            <a:off x="2376481" y="5030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561ACDC8-D37F-44DA-8C36-48EB9347CDE6}"/>
              </a:ext>
            </a:extLst>
          </p:cNvPr>
          <p:cNvSpPr txBox="1"/>
          <p:nvPr/>
        </p:nvSpPr>
        <p:spPr>
          <a:xfrm>
            <a:off x="2442058" y="5307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132E2E71-C07A-4425-B718-4F1176BC2708}"/>
              </a:ext>
            </a:extLst>
          </p:cNvPr>
          <p:cNvSpPr txBox="1"/>
          <p:nvPr/>
        </p:nvSpPr>
        <p:spPr>
          <a:xfrm>
            <a:off x="2866040" y="5030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AA82DBAE-647A-4A89-8C6D-DB7BFD59CABC}"/>
              </a:ext>
            </a:extLst>
          </p:cNvPr>
          <p:cNvSpPr txBox="1"/>
          <p:nvPr/>
        </p:nvSpPr>
        <p:spPr>
          <a:xfrm rot="19131676">
            <a:off x="6473441" y="5206858"/>
            <a:ext cx="872355" cy="307777"/>
          </a:xfrm>
          <a:prstGeom prst="rect">
            <a:avLst/>
          </a:prstGeom>
          <a:noFill/>
        </p:spPr>
        <p:txBody>
          <a:bodyPr wrap="none" rtlCol="0">
            <a:spAutoFit/>
          </a:bodyPr>
          <a:lstStyle/>
          <a:p>
            <a:pPr algn="ctr"/>
            <a:r>
              <a:rPr lang="en-US" sz="1400" dirty="0"/>
              <a:t>Baseline</a:t>
            </a:r>
            <a:endParaRPr lang="en-US" dirty="0"/>
          </a:p>
        </p:txBody>
      </p:sp>
      <p:sp>
        <p:nvSpPr>
          <p:cNvPr id="25" name="TextBox 24">
            <a:extLst>
              <a:ext uri="{FF2B5EF4-FFF2-40B4-BE49-F238E27FC236}">
                <a16:creationId xmlns:a16="http://schemas.microsoft.com/office/drawing/2014/main" id="{DD46551E-32C6-4B1C-8AB2-DA6CB4ABD23D}"/>
              </a:ext>
            </a:extLst>
          </p:cNvPr>
          <p:cNvSpPr txBox="1"/>
          <p:nvPr/>
        </p:nvSpPr>
        <p:spPr>
          <a:xfrm rot="19131676">
            <a:off x="6681489" y="5308090"/>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6" name="TextBox 25">
            <a:extLst>
              <a:ext uri="{FF2B5EF4-FFF2-40B4-BE49-F238E27FC236}">
                <a16:creationId xmlns:a16="http://schemas.microsoft.com/office/drawing/2014/main" id="{16A060C2-8483-4070-A22F-790547838ADC}"/>
              </a:ext>
            </a:extLst>
          </p:cNvPr>
          <p:cNvSpPr txBox="1"/>
          <p:nvPr/>
        </p:nvSpPr>
        <p:spPr>
          <a:xfrm>
            <a:off x="7571524" y="508039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7" name="TextBox 26">
            <a:extLst>
              <a:ext uri="{FF2B5EF4-FFF2-40B4-BE49-F238E27FC236}">
                <a16:creationId xmlns:a16="http://schemas.microsoft.com/office/drawing/2014/main" id="{9BECBF39-B93C-4899-AD62-013E7414FE02}"/>
              </a:ext>
            </a:extLst>
          </p:cNvPr>
          <p:cNvSpPr txBox="1"/>
          <p:nvPr/>
        </p:nvSpPr>
        <p:spPr>
          <a:xfrm>
            <a:off x="7637101" y="535737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8" name="TextBox 27">
            <a:extLst>
              <a:ext uri="{FF2B5EF4-FFF2-40B4-BE49-F238E27FC236}">
                <a16:creationId xmlns:a16="http://schemas.microsoft.com/office/drawing/2014/main" id="{9E2AEE0F-2A63-4276-A6DB-E139E081114A}"/>
              </a:ext>
            </a:extLst>
          </p:cNvPr>
          <p:cNvSpPr txBox="1"/>
          <p:nvPr/>
        </p:nvSpPr>
        <p:spPr>
          <a:xfrm>
            <a:off x="8061083" y="508039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34" name="TextBox 33">
            <a:extLst>
              <a:ext uri="{FF2B5EF4-FFF2-40B4-BE49-F238E27FC236}">
                <a16:creationId xmlns:a16="http://schemas.microsoft.com/office/drawing/2014/main" id="{0807BCE6-2A80-4664-8497-9ACE4458AEF5}"/>
              </a:ext>
            </a:extLst>
          </p:cNvPr>
          <p:cNvSpPr txBox="1"/>
          <p:nvPr/>
        </p:nvSpPr>
        <p:spPr>
          <a:xfrm>
            <a:off x="8585748" y="1402807"/>
            <a:ext cx="1005403" cy="461665"/>
          </a:xfrm>
          <a:prstGeom prst="rect">
            <a:avLst/>
          </a:prstGeom>
          <a:noFill/>
        </p:spPr>
        <p:txBody>
          <a:bodyPr wrap="none" rtlCol="0">
            <a:spAutoFit/>
          </a:bodyPr>
          <a:lstStyle/>
          <a:p>
            <a:r>
              <a:rPr lang="en-US" sz="2400" dirty="0"/>
              <a:t>PTSD</a:t>
            </a:r>
          </a:p>
        </p:txBody>
      </p:sp>
      <p:sp>
        <p:nvSpPr>
          <p:cNvPr id="35" name="TextBox 34">
            <a:extLst>
              <a:ext uri="{FF2B5EF4-FFF2-40B4-BE49-F238E27FC236}">
                <a16:creationId xmlns:a16="http://schemas.microsoft.com/office/drawing/2014/main" id="{8336A87C-6274-491F-98D1-5E5FEB4240AA}"/>
              </a:ext>
            </a:extLst>
          </p:cNvPr>
          <p:cNvSpPr txBox="1"/>
          <p:nvPr/>
        </p:nvSpPr>
        <p:spPr>
          <a:xfrm>
            <a:off x="7082566" y="1776774"/>
            <a:ext cx="1595309" cy="369332"/>
          </a:xfrm>
          <a:prstGeom prst="rect">
            <a:avLst/>
          </a:prstGeom>
          <a:noFill/>
        </p:spPr>
        <p:txBody>
          <a:bodyPr wrap="none" rtlCol="0">
            <a:spAutoFit/>
          </a:bodyPr>
          <a:lstStyle/>
          <a:p>
            <a:r>
              <a:rPr lang="en-US" dirty="0"/>
              <a:t>Hippocampus</a:t>
            </a:r>
          </a:p>
        </p:txBody>
      </p:sp>
      <p:sp>
        <p:nvSpPr>
          <p:cNvPr id="36" name="TextBox 35">
            <a:extLst>
              <a:ext uri="{FF2B5EF4-FFF2-40B4-BE49-F238E27FC236}">
                <a16:creationId xmlns:a16="http://schemas.microsoft.com/office/drawing/2014/main" id="{752821CE-52A3-43C5-938E-9D623E0D7B2F}"/>
              </a:ext>
            </a:extLst>
          </p:cNvPr>
          <p:cNvSpPr txBox="1"/>
          <p:nvPr/>
        </p:nvSpPr>
        <p:spPr>
          <a:xfrm>
            <a:off x="9394326" y="1759950"/>
            <a:ext cx="1210588" cy="369332"/>
          </a:xfrm>
          <a:prstGeom prst="rect">
            <a:avLst/>
          </a:prstGeom>
          <a:noFill/>
        </p:spPr>
        <p:txBody>
          <a:bodyPr wrap="none" rtlCol="0">
            <a:spAutoFit/>
          </a:bodyPr>
          <a:lstStyle/>
          <a:p>
            <a:r>
              <a:rPr lang="en-US" dirty="0"/>
              <a:t>Amygdala</a:t>
            </a:r>
          </a:p>
        </p:txBody>
      </p:sp>
      <p:sp>
        <p:nvSpPr>
          <p:cNvPr id="37" name="TextBox 36">
            <a:extLst>
              <a:ext uri="{FF2B5EF4-FFF2-40B4-BE49-F238E27FC236}">
                <a16:creationId xmlns:a16="http://schemas.microsoft.com/office/drawing/2014/main" id="{64B52884-32EE-4A23-868D-F55F31734D64}"/>
              </a:ext>
            </a:extLst>
          </p:cNvPr>
          <p:cNvSpPr txBox="1"/>
          <p:nvPr/>
        </p:nvSpPr>
        <p:spPr>
          <a:xfrm>
            <a:off x="3104476" y="1348693"/>
            <a:ext cx="1229824" cy="461665"/>
          </a:xfrm>
          <a:prstGeom prst="rect">
            <a:avLst/>
          </a:prstGeom>
          <a:noFill/>
        </p:spPr>
        <p:txBody>
          <a:bodyPr wrap="none" rtlCol="0">
            <a:spAutoFit/>
          </a:bodyPr>
          <a:lstStyle/>
          <a:p>
            <a:r>
              <a:rPr lang="en-US" sz="2400" dirty="0"/>
              <a:t>Healthy</a:t>
            </a:r>
          </a:p>
        </p:txBody>
      </p:sp>
      <p:sp>
        <p:nvSpPr>
          <p:cNvPr id="38" name="TextBox 37">
            <a:extLst>
              <a:ext uri="{FF2B5EF4-FFF2-40B4-BE49-F238E27FC236}">
                <a16:creationId xmlns:a16="http://schemas.microsoft.com/office/drawing/2014/main" id="{5A034659-0112-4206-8A4D-892A71BBC462}"/>
              </a:ext>
            </a:extLst>
          </p:cNvPr>
          <p:cNvSpPr txBox="1"/>
          <p:nvPr/>
        </p:nvSpPr>
        <p:spPr>
          <a:xfrm>
            <a:off x="1797569" y="1727684"/>
            <a:ext cx="1595309" cy="369332"/>
          </a:xfrm>
          <a:prstGeom prst="rect">
            <a:avLst/>
          </a:prstGeom>
          <a:noFill/>
        </p:spPr>
        <p:txBody>
          <a:bodyPr wrap="none" rtlCol="0">
            <a:spAutoFit/>
          </a:bodyPr>
          <a:lstStyle/>
          <a:p>
            <a:r>
              <a:rPr lang="en-US" dirty="0"/>
              <a:t>Hippocampus</a:t>
            </a:r>
          </a:p>
        </p:txBody>
      </p:sp>
      <p:sp>
        <p:nvSpPr>
          <p:cNvPr id="39" name="TextBox 38">
            <a:extLst>
              <a:ext uri="{FF2B5EF4-FFF2-40B4-BE49-F238E27FC236}">
                <a16:creationId xmlns:a16="http://schemas.microsoft.com/office/drawing/2014/main" id="{38C0D594-A251-4EFE-B284-3A63EA52305E}"/>
              </a:ext>
            </a:extLst>
          </p:cNvPr>
          <p:cNvSpPr txBox="1"/>
          <p:nvPr/>
        </p:nvSpPr>
        <p:spPr>
          <a:xfrm>
            <a:off x="4109329" y="1710860"/>
            <a:ext cx="1210588" cy="369332"/>
          </a:xfrm>
          <a:prstGeom prst="rect">
            <a:avLst/>
          </a:prstGeom>
          <a:noFill/>
        </p:spPr>
        <p:txBody>
          <a:bodyPr wrap="none" rtlCol="0">
            <a:spAutoFit/>
          </a:bodyPr>
          <a:lstStyle/>
          <a:p>
            <a:r>
              <a:rPr lang="en-US" dirty="0"/>
              <a:t>Amygdala</a:t>
            </a:r>
          </a:p>
        </p:txBody>
      </p:sp>
      <p:sp>
        <p:nvSpPr>
          <p:cNvPr id="40" name="Rectangle 39">
            <a:extLst>
              <a:ext uri="{FF2B5EF4-FFF2-40B4-BE49-F238E27FC236}">
                <a16:creationId xmlns:a16="http://schemas.microsoft.com/office/drawing/2014/main" id="{4E26F1CE-753A-43C0-9D5F-95AED02B346C}"/>
              </a:ext>
            </a:extLst>
          </p:cNvPr>
          <p:cNvSpPr/>
          <p:nvPr/>
        </p:nvSpPr>
        <p:spPr>
          <a:xfrm>
            <a:off x="1781440" y="2087339"/>
            <a:ext cx="3763334" cy="282077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3B2EF4F7-2535-43D0-8BED-66D134FD0BA7}"/>
              </a:ext>
            </a:extLst>
          </p:cNvPr>
          <p:cNvSpPr/>
          <p:nvPr/>
        </p:nvSpPr>
        <p:spPr>
          <a:xfrm>
            <a:off x="6909618" y="2137116"/>
            <a:ext cx="3763334" cy="282077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952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70D3-3CC1-469B-8381-DD290E9C3590}"/>
              </a:ext>
            </a:extLst>
          </p:cNvPr>
          <p:cNvSpPr>
            <a:spLocks noGrp="1"/>
          </p:cNvSpPr>
          <p:nvPr>
            <p:ph type="title"/>
          </p:nvPr>
        </p:nvSpPr>
        <p:spPr/>
        <p:txBody>
          <a:bodyPr/>
          <a:lstStyle/>
          <a:p>
            <a:r>
              <a:rPr lang="en-US" dirty="0"/>
              <a:t>No effect of US reinforcement</a:t>
            </a:r>
          </a:p>
        </p:txBody>
      </p:sp>
      <p:pic>
        <p:nvPicPr>
          <p:cNvPr id="5" name="Picture 4" descr="A picture containing object, clock&#10;&#10;Description automatically generated">
            <a:extLst>
              <a:ext uri="{FF2B5EF4-FFF2-40B4-BE49-F238E27FC236}">
                <a16:creationId xmlns:a16="http://schemas.microsoft.com/office/drawing/2014/main" id="{25D52C2A-FB20-4E88-B953-83CD1B7337B8}"/>
              </a:ext>
            </a:extLst>
          </p:cNvPr>
          <p:cNvPicPr>
            <a:picLocks noChangeAspect="1"/>
          </p:cNvPicPr>
          <p:nvPr/>
        </p:nvPicPr>
        <p:blipFill rotWithShape="1">
          <a:blip r:embed="rId2"/>
          <a:srcRect r="1789"/>
          <a:stretch/>
        </p:blipFill>
        <p:spPr>
          <a:xfrm>
            <a:off x="1933563" y="2414426"/>
            <a:ext cx="7855367" cy="2702320"/>
          </a:xfrm>
          <a:prstGeom prst="rect">
            <a:avLst/>
          </a:prstGeom>
        </p:spPr>
      </p:pic>
      <p:sp>
        <p:nvSpPr>
          <p:cNvPr id="6" name="TextBox 5">
            <a:extLst>
              <a:ext uri="{FF2B5EF4-FFF2-40B4-BE49-F238E27FC236}">
                <a16:creationId xmlns:a16="http://schemas.microsoft.com/office/drawing/2014/main" id="{CB6D3C6F-E223-4D47-AE60-9B09A48F11D8}"/>
              </a:ext>
            </a:extLst>
          </p:cNvPr>
          <p:cNvSpPr txBox="1"/>
          <p:nvPr/>
        </p:nvSpPr>
        <p:spPr>
          <a:xfrm>
            <a:off x="9669659" y="3700084"/>
            <a:ext cx="521805" cy="307777"/>
          </a:xfrm>
          <a:prstGeom prst="rect">
            <a:avLst/>
          </a:prstGeom>
          <a:noFill/>
        </p:spPr>
        <p:txBody>
          <a:bodyPr wrap="square" rtlCol="0">
            <a:spAutoFit/>
          </a:bodyPr>
          <a:lstStyle/>
          <a:p>
            <a:r>
              <a:rPr lang="en-US" sz="1400" dirty="0"/>
              <a:t>No</a:t>
            </a:r>
            <a:endParaRPr lang="en-US" dirty="0"/>
          </a:p>
        </p:txBody>
      </p:sp>
      <p:sp>
        <p:nvSpPr>
          <p:cNvPr id="7" name="TextBox 6">
            <a:extLst>
              <a:ext uri="{FF2B5EF4-FFF2-40B4-BE49-F238E27FC236}">
                <a16:creationId xmlns:a16="http://schemas.microsoft.com/office/drawing/2014/main" id="{2DF48DD2-1DD3-4D78-8D42-76C04285498E}"/>
              </a:ext>
            </a:extLst>
          </p:cNvPr>
          <p:cNvSpPr txBox="1"/>
          <p:nvPr/>
        </p:nvSpPr>
        <p:spPr>
          <a:xfrm>
            <a:off x="9669658" y="3951875"/>
            <a:ext cx="521805" cy="307777"/>
          </a:xfrm>
          <a:prstGeom prst="rect">
            <a:avLst/>
          </a:prstGeom>
          <a:noFill/>
        </p:spPr>
        <p:txBody>
          <a:bodyPr wrap="square" rtlCol="0">
            <a:spAutoFit/>
          </a:bodyPr>
          <a:lstStyle/>
          <a:p>
            <a:r>
              <a:rPr lang="en-US" sz="1400" dirty="0"/>
              <a:t>Yes</a:t>
            </a:r>
            <a:endParaRPr lang="en-US" dirty="0"/>
          </a:p>
        </p:txBody>
      </p:sp>
      <p:pic>
        <p:nvPicPr>
          <p:cNvPr id="8" name="Picture 7" descr="A close up of a logo&#10;&#10;Description automatically generated">
            <a:extLst>
              <a:ext uri="{FF2B5EF4-FFF2-40B4-BE49-F238E27FC236}">
                <a16:creationId xmlns:a16="http://schemas.microsoft.com/office/drawing/2014/main" id="{5F7F1D1E-AC27-457D-A5C4-D82B5C148DD6}"/>
              </a:ext>
            </a:extLst>
          </p:cNvPr>
          <p:cNvPicPr>
            <a:picLocks noChangeAspect="1"/>
          </p:cNvPicPr>
          <p:nvPr/>
        </p:nvPicPr>
        <p:blipFill rotWithShape="1">
          <a:blip r:embed="rId3"/>
          <a:srcRect t="28392" r="96436" b="30915"/>
          <a:stretch/>
        </p:blipFill>
        <p:spPr>
          <a:xfrm>
            <a:off x="1571700" y="2924832"/>
            <a:ext cx="179787" cy="1550504"/>
          </a:xfrm>
          <a:prstGeom prst="rect">
            <a:avLst/>
          </a:prstGeom>
        </p:spPr>
      </p:pic>
      <p:sp>
        <p:nvSpPr>
          <p:cNvPr id="9" name="TextBox 8">
            <a:extLst>
              <a:ext uri="{FF2B5EF4-FFF2-40B4-BE49-F238E27FC236}">
                <a16:creationId xmlns:a16="http://schemas.microsoft.com/office/drawing/2014/main" id="{252504C9-D3E8-4C60-8785-4B848FCC307C}"/>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0" name="TextBox 9">
            <a:extLst>
              <a:ext uri="{FF2B5EF4-FFF2-40B4-BE49-F238E27FC236}">
                <a16:creationId xmlns:a16="http://schemas.microsoft.com/office/drawing/2014/main" id="{8CDF7390-DF14-415B-A1F6-B5C376A52C4C}"/>
              </a:ext>
            </a:extLst>
          </p:cNvPr>
          <p:cNvSpPr txBox="1"/>
          <p:nvPr/>
        </p:nvSpPr>
        <p:spPr>
          <a:xfrm>
            <a:off x="7417900" y="1755084"/>
            <a:ext cx="1005403" cy="461665"/>
          </a:xfrm>
          <a:prstGeom prst="rect">
            <a:avLst/>
          </a:prstGeom>
          <a:noFill/>
        </p:spPr>
        <p:txBody>
          <a:bodyPr wrap="none" rtlCol="0">
            <a:spAutoFit/>
          </a:bodyPr>
          <a:lstStyle/>
          <a:p>
            <a:r>
              <a:rPr lang="en-US" sz="2400" dirty="0"/>
              <a:t>PTSD</a:t>
            </a:r>
          </a:p>
        </p:txBody>
      </p:sp>
      <p:sp>
        <p:nvSpPr>
          <p:cNvPr id="11" name="TextBox 10">
            <a:extLst>
              <a:ext uri="{FF2B5EF4-FFF2-40B4-BE49-F238E27FC236}">
                <a16:creationId xmlns:a16="http://schemas.microsoft.com/office/drawing/2014/main" id="{75F5580C-1720-4FB6-93AC-C8191A22ABDB}"/>
              </a:ext>
            </a:extLst>
          </p:cNvPr>
          <p:cNvSpPr txBox="1"/>
          <p:nvPr/>
        </p:nvSpPr>
        <p:spPr>
          <a:xfrm>
            <a:off x="3606402" y="1755084"/>
            <a:ext cx="1229824" cy="461665"/>
          </a:xfrm>
          <a:prstGeom prst="rect">
            <a:avLst/>
          </a:prstGeom>
          <a:noFill/>
        </p:spPr>
        <p:txBody>
          <a:bodyPr wrap="none" rtlCol="0">
            <a:spAutoFit/>
          </a:bodyPr>
          <a:lstStyle/>
          <a:p>
            <a:r>
              <a:rPr lang="en-US" sz="2400" dirty="0"/>
              <a:t>Healthy</a:t>
            </a:r>
          </a:p>
        </p:txBody>
      </p:sp>
      <p:sp>
        <p:nvSpPr>
          <p:cNvPr id="12" name="TextBox 11">
            <a:extLst>
              <a:ext uri="{FF2B5EF4-FFF2-40B4-BE49-F238E27FC236}">
                <a16:creationId xmlns:a16="http://schemas.microsoft.com/office/drawing/2014/main" id="{22FF8DAA-B7CA-4639-B58A-6095957182F6}"/>
              </a:ext>
            </a:extLst>
          </p:cNvPr>
          <p:cNvSpPr txBox="1"/>
          <p:nvPr/>
        </p:nvSpPr>
        <p:spPr>
          <a:xfrm>
            <a:off x="2778740" y="5129757"/>
            <a:ext cx="800219" cy="369332"/>
          </a:xfrm>
          <a:prstGeom prst="rect">
            <a:avLst/>
          </a:prstGeom>
          <a:noFill/>
        </p:spPr>
        <p:txBody>
          <a:bodyPr wrap="none" rtlCol="0">
            <a:spAutoFit/>
          </a:bodyPr>
          <a:lstStyle/>
          <a:p>
            <a:r>
              <a:rPr lang="en-US" dirty="0"/>
              <a:t>dACC</a:t>
            </a:r>
          </a:p>
        </p:txBody>
      </p:sp>
      <p:sp>
        <p:nvSpPr>
          <p:cNvPr id="13" name="TextBox 12">
            <a:extLst>
              <a:ext uri="{FF2B5EF4-FFF2-40B4-BE49-F238E27FC236}">
                <a16:creationId xmlns:a16="http://schemas.microsoft.com/office/drawing/2014/main" id="{9444FF63-8D80-4550-ACC9-84FF11E31522}"/>
              </a:ext>
            </a:extLst>
          </p:cNvPr>
          <p:cNvSpPr txBox="1"/>
          <p:nvPr/>
        </p:nvSpPr>
        <p:spPr>
          <a:xfrm>
            <a:off x="4341761" y="5129757"/>
            <a:ext cx="954107" cy="369332"/>
          </a:xfrm>
          <a:prstGeom prst="rect">
            <a:avLst/>
          </a:prstGeom>
          <a:noFill/>
        </p:spPr>
        <p:txBody>
          <a:bodyPr wrap="none" rtlCol="0">
            <a:spAutoFit/>
          </a:bodyPr>
          <a:lstStyle/>
          <a:p>
            <a:r>
              <a:rPr lang="en-US" dirty="0"/>
              <a:t>vmPFC</a:t>
            </a:r>
          </a:p>
        </p:txBody>
      </p:sp>
      <p:sp>
        <p:nvSpPr>
          <p:cNvPr id="14" name="TextBox 13">
            <a:extLst>
              <a:ext uri="{FF2B5EF4-FFF2-40B4-BE49-F238E27FC236}">
                <a16:creationId xmlns:a16="http://schemas.microsoft.com/office/drawing/2014/main" id="{6F02F20F-390F-459B-AC2E-AD9197299322}"/>
              </a:ext>
            </a:extLst>
          </p:cNvPr>
          <p:cNvSpPr txBox="1"/>
          <p:nvPr/>
        </p:nvSpPr>
        <p:spPr>
          <a:xfrm>
            <a:off x="6383228" y="5129757"/>
            <a:ext cx="800219" cy="369332"/>
          </a:xfrm>
          <a:prstGeom prst="rect">
            <a:avLst/>
          </a:prstGeom>
          <a:noFill/>
        </p:spPr>
        <p:txBody>
          <a:bodyPr wrap="none" rtlCol="0">
            <a:spAutoFit/>
          </a:bodyPr>
          <a:lstStyle/>
          <a:p>
            <a:r>
              <a:rPr lang="en-US" dirty="0"/>
              <a:t>dACC</a:t>
            </a:r>
          </a:p>
        </p:txBody>
      </p:sp>
      <p:sp>
        <p:nvSpPr>
          <p:cNvPr id="15" name="TextBox 14">
            <a:extLst>
              <a:ext uri="{FF2B5EF4-FFF2-40B4-BE49-F238E27FC236}">
                <a16:creationId xmlns:a16="http://schemas.microsoft.com/office/drawing/2014/main" id="{425EDA0A-53F1-4473-B492-0D6C53C4AF44}"/>
              </a:ext>
            </a:extLst>
          </p:cNvPr>
          <p:cNvSpPr txBox="1"/>
          <p:nvPr/>
        </p:nvSpPr>
        <p:spPr>
          <a:xfrm>
            <a:off x="7946249" y="5129757"/>
            <a:ext cx="954107" cy="369332"/>
          </a:xfrm>
          <a:prstGeom prst="rect">
            <a:avLst/>
          </a:prstGeom>
          <a:noFill/>
        </p:spPr>
        <p:txBody>
          <a:bodyPr wrap="none" rtlCol="0">
            <a:spAutoFit/>
          </a:bodyPr>
          <a:lstStyle/>
          <a:p>
            <a:r>
              <a:rPr lang="en-US" dirty="0"/>
              <a:t>vmPFC</a:t>
            </a:r>
          </a:p>
        </p:txBody>
      </p:sp>
      <p:sp>
        <p:nvSpPr>
          <p:cNvPr id="16" name="TextBox 15">
            <a:extLst>
              <a:ext uri="{FF2B5EF4-FFF2-40B4-BE49-F238E27FC236}">
                <a16:creationId xmlns:a16="http://schemas.microsoft.com/office/drawing/2014/main" id="{F9AA5977-9C44-40ED-A253-89A4357CB0A5}"/>
              </a:ext>
            </a:extLst>
          </p:cNvPr>
          <p:cNvSpPr txBox="1"/>
          <p:nvPr/>
        </p:nvSpPr>
        <p:spPr>
          <a:xfrm>
            <a:off x="2350604" y="5839239"/>
            <a:ext cx="6261653" cy="646331"/>
          </a:xfrm>
          <a:prstGeom prst="rect">
            <a:avLst/>
          </a:prstGeom>
          <a:noFill/>
        </p:spPr>
        <p:txBody>
          <a:bodyPr wrap="square" rtlCol="0">
            <a:spAutoFit/>
          </a:bodyPr>
          <a:lstStyle/>
          <a:p>
            <a:r>
              <a:rPr lang="en-US" dirty="0"/>
              <a:t>Main effect of ROI: </a:t>
            </a:r>
            <a:r>
              <a:rPr lang="en-US" i="1" dirty="0"/>
              <a:t>F(1,46) </a:t>
            </a:r>
            <a:r>
              <a:rPr lang="en-US" dirty="0"/>
              <a:t>= 16.86, p&lt;.001</a:t>
            </a:r>
          </a:p>
          <a:p>
            <a:r>
              <a:rPr lang="en-US" dirty="0"/>
              <a:t>No effect of US: </a:t>
            </a:r>
            <a:r>
              <a:rPr lang="en-US" i="1" dirty="0"/>
              <a:t>F(1,46) </a:t>
            </a:r>
            <a:r>
              <a:rPr lang="en-US" dirty="0"/>
              <a:t>= 3.67, p=0.061</a:t>
            </a:r>
          </a:p>
        </p:txBody>
      </p:sp>
      <p:sp>
        <p:nvSpPr>
          <p:cNvPr id="17" name="Rectangle 16">
            <a:extLst>
              <a:ext uri="{FF2B5EF4-FFF2-40B4-BE49-F238E27FC236}">
                <a16:creationId xmlns:a16="http://schemas.microsoft.com/office/drawing/2014/main" id="{C6F52F6F-547D-4BF3-A107-58407BA6C329}"/>
              </a:ext>
            </a:extLst>
          </p:cNvPr>
          <p:cNvSpPr/>
          <p:nvPr/>
        </p:nvSpPr>
        <p:spPr>
          <a:xfrm>
            <a:off x="2486008" y="2393329"/>
            <a:ext cx="2995422" cy="237518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02EB3D7-8F95-4F78-BD0C-C2B7FEDB800A}"/>
              </a:ext>
            </a:extLst>
          </p:cNvPr>
          <p:cNvSpPr/>
          <p:nvPr/>
        </p:nvSpPr>
        <p:spPr>
          <a:xfrm>
            <a:off x="6096000" y="2433278"/>
            <a:ext cx="2995422" cy="237518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997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8410-75C5-471A-906B-BFACE76CBB98}"/>
              </a:ext>
            </a:extLst>
          </p:cNvPr>
          <p:cNvSpPr>
            <a:spLocks noGrp="1"/>
          </p:cNvSpPr>
          <p:nvPr>
            <p:ph type="title"/>
          </p:nvPr>
        </p:nvSpPr>
        <p:spPr/>
        <p:txBody>
          <a:bodyPr/>
          <a:lstStyle/>
          <a:p>
            <a:r>
              <a:rPr lang="en-US" dirty="0"/>
              <a:t>Wider look at PFC</a:t>
            </a:r>
          </a:p>
        </p:txBody>
      </p:sp>
      <p:sp>
        <p:nvSpPr>
          <p:cNvPr id="3" name="Content Placeholder 2">
            <a:extLst>
              <a:ext uri="{FF2B5EF4-FFF2-40B4-BE49-F238E27FC236}">
                <a16:creationId xmlns:a16="http://schemas.microsoft.com/office/drawing/2014/main" id="{85D9CE5D-A297-437A-B7D6-5F50193A156B}"/>
              </a:ext>
            </a:extLst>
          </p:cNvPr>
          <p:cNvSpPr>
            <a:spLocks noGrp="1"/>
          </p:cNvSpPr>
          <p:nvPr>
            <p:ph idx="1"/>
          </p:nvPr>
        </p:nvSpPr>
        <p:spPr>
          <a:xfrm>
            <a:off x="838200" y="1825625"/>
            <a:ext cx="10515600" cy="4331666"/>
          </a:xfrm>
        </p:spPr>
        <p:txBody>
          <a:bodyPr/>
          <a:lstStyle/>
          <a:p>
            <a:r>
              <a:rPr lang="en-US" dirty="0" err="1"/>
              <a:t>Brainnetome</a:t>
            </a:r>
            <a:r>
              <a:rPr lang="en-US" dirty="0"/>
              <a:t> atlas – fine grained parcellation of cortex</a:t>
            </a:r>
          </a:p>
          <a:p>
            <a:r>
              <a:rPr lang="en-US" dirty="0"/>
              <a:t>11 bilateral ROIs from frontal &amp; limbic lobes, along the midline</a:t>
            </a:r>
          </a:p>
        </p:txBody>
      </p:sp>
      <p:pic>
        <p:nvPicPr>
          <p:cNvPr id="5" name="Picture 4" descr="A picture containing wheel&#10;&#10;Description automatically generated">
            <a:extLst>
              <a:ext uri="{FF2B5EF4-FFF2-40B4-BE49-F238E27FC236}">
                <a16:creationId xmlns:a16="http://schemas.microsoft.com/office/drawing/2014/main" id="{4B2E3513-3AEE-464A-8A50-8D1673732E2C}"/>
              </a:ext>
            </a:extLst>
          </p:cNvPr>
          <p:cNvPicPr>
            <a:picLocks noChangeAspect="1"/>
          </p:cNvPicPr>
          <p:nvPr/>
        </p:nvPicPr>
        <p:blipFill rotWithShape="1">
          <a:blip r:embed="rId2"/>
          <a:srcRect l="27880" r="26508"/>
          <a:stretch/>
        </p:blipFill>
        <p:spPr>
          <a:xfrm>
            <a:off x="6589509" y="3200402"/>
            <a:ext cx="3389378" cy="2904532"/>
          </a:xfrm>
          <a:prstGeom prst="rect">
            <a:avLst/>
          </a:prstGeom>
        </p:spPr>
      </p:pic>
      <p:pic>
        <p:nvPicPr>
          <p:cNvPr id="7" name="Picture 6" descr="A close up of a logo&#10;&#10;Description automatically generated">
            <a:extLst>
              <a:ext uri="{FF2B5EF4-FFF2-40B4-BE49-F238E27FC236}">
                <a16:creationId xmlns:a16="http://schemas.microsoft.com/office/drawing/2014/main" id="{9AEC4887-D448-422B-B693-93B619A872E0}"/>
              </a:ext>
            </a:extLst>
          </p:cNvPr>
          <p:cNvPicPr>
            <a:picLocks noChangeAspect="1"/>
          </p:cNvPicPr>
          <p:nvPr/>
        </p:nvPicPr>
        <p:blipFill rotWithShape="1">
          <a:blip r:embed="rId3"/>
          <a:srcRect l="26495" r="27079"/>
          <a:stretch/>
        </p:blipFill>
        <p:spPr>
          <a:xfrm>
            <a:off x="1465239" y="3217386"/>
            <a:ext cx="3429783" cy="2887548"/>
          </a:xfrm>
          <a:prstGeom prst="rect">
            <a:avLst/>
          </a:prstGeom>
        </p:spPr>
      </p:pic>
      <p:sp>
        <p:nvSpPr>
          <p:cNvPr id="9" name="TextBox 8">
            <a:extLst>
              <a:ext uri="{FF2B5EF4-FFF2-40B4-BE49-F238E27FC236}">
                <a16:creationId xmlns:a16="http://schemas.microsoft.com/office/drawing/2014/main" id="{284A5AE6-2313-45EF-816A-C713211DB0B5}"/>
              </a:ext>
            </a:extLst>
          </p:cNvPr>
          <p:cNvSpPr txBox="1"/>
          <p:nvPr/>
        </p:nvSpPr>
        <p:spPr>
          <a:xfrm>
            <a:off x="2961861" y="6170668"/>
            <a:ext cx="815009" cy="369332"/>
          </a:xfrm>
          <a:prstGeom prst="rect">
            <a:avLst/>
          </a:prstGeom>
          <a:noFill/>
        </p:spPr>
        <p:txBody>
          <a:bodyPr wrap="square" rtlCol="0">
            <a:spAutoFit/>
          </a:bodyPr>
          <a:lstStyle/>
          <a:p>
            <a:r>
              <a:rPr lang="en-US" dirty="0"/>
              <a:t>x = 3</a:t>
            </a:r>
          </a:p>
        </p:txBody>
      </p:sp>
    </p:spTree>
    <p:extLst>
      <p:ext uri="{BB962C8B-B14F-4D97-AF65-F5344CB8AC3E}">
        <p14:creationId xmlns:p14="http://schemas.microsoft.com/office/powerpoint/2010/main" val="303874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31D3-DEBF-4EF0-9BA1-DC0444CFFAB4}"/>
              </a:ext>
            </a:extLst>
          </p:cNvPr>
          <p:cNvSpPr>
            <a:spLocks noGrp="1"/>
          </p:cNvSpPr>
          <p:nvPr>
            <p:ph type="title"/>
          </p:nvPr>
        </p:nvSpPr>
        <p:spPr/>
        <p:txBody>
          <a:bodyPr/>
          <a:lstStyle/>
          <a:p>
            <a:r>
              <a:rPr lang="en-US" dirty="0"/>
              <a:t>Wider look at PFC</a:t>
            </a:r>
          </a:p>
        </p:txBody>
      </p:sp>
      <p:pic>
        <p:nvPicPr>
          <p:cNvPr id="5" name="Picture 4" descr="A picture containing clock, black&#10;&#10;Description automatically generated">
            <a:extLst>
              <a:ext uri="{FF2B5EF4-FFF2-40B4-BE49-F238E27FC236}">
                <a16:creationId xmlns:a16="http://schemas.microsoft.com/office/drawing/2014/main" id="{1A608431-F275-4442-9232-356CEDFA7F0D}"/>
              </a:ext>
            </a:extLst>
          </p:cNvPr>
          <p:cNvPicPr>
            <a:picLocks noChangeAspect="1"/>
          </p:cNvPicPr>
          <p:nvPr/>
        </p:nvPicPr>
        <p:blipFill rotWithShape="1">
          <a:blip r:embed="rId2"/>
          <a:srcRect l="47408" r="26820"/>
          <a:stretch/>
        </p:blipFill>
        <p:spPr>
          <a:xfrm>
            <a:off x="2062368" y="2914827"/>
            <a:ext cx="1434553" cy="2175724"/>
          </a:xfrm>
          <a:prstGeom prst="rect">
            <a:avLst/>
          </a:prstGeom>
        </p:spPr>
      </p:pic>
      <p:pic>
        <p:nvPicPr>
          <p:cNvPr id="7" name="Picture 6" descr="A picture containing wheel, clock&#10;&#10;Description automatically generated">
            <a:extLst>
              <a:ext uri="{FF2B5EF4-FFF2-40B4-BE49-F238E27FC236}">
                <a16:creationId xmlns:a16="http://schemas.microsoft.com/office/drawing/2014/main" id="{6F33FDFA-1EF6-4236-88A9-69C1A67A8DA1}"/>
              </a:ext>
            </a:extLst>
          </p:cNvPr>
          <p:cNvPicPr>
            <a:picLocks noChangeAspect="1"/>
          </p:cNvPicPr>
          <p:nvPr/>
        </p:nvPicPr>
        <p:blipFill rotWithShape="1">
          <a:blip r:embed="rId3"/>
          <a:srcRect l="47408" r="26820"/>
          <a:stretch/>
        </p:blipFill>
        <p:spPr>
          <a:xfrm>
            <a:off x="541687" y="2914826"/>
            <a:ext cx="1434553" cy="2175725"/>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7433B46C-8CE2-4D05-AA45-7868F2813811}"/>
              </a:ext>
            </a:extLst>
          </p:cNvPr>
          <p:cNvPicPr>
            <a:picLocks noChangeAspect="1"/>
          </p:cNvPicPr>
          <p:nvPr/>
        </p:nvPicPr>
        <p:blipFill rotWithShape="1">
          <a:blip r:embed="rId4"/>
          <a:srcRect l="47408" r="26820"/>
          <a:stretch/>
        </p:blipFill>
        <p:spPr>
          <a:xfrm>
            <a:off x="6624410" y="2910112"/>
            <a:ext cx="1434555" cy="2175725"/>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3EBA5760-CE12-4434-B054-F7D68FAAACF3}"/>
              </a:ext>
            </a:extLst>
          </p:cNvPr>
          <p:cNvPicPr>
            <a:picLocks noChangeAspect="1"/>
          </p:cNvPicPr>
          <p:nvPr/>
        </p:nvPicPr>
        <p:blipFill rotWithShape="1">
          <a:blip r:embed="rId5"/>
          <a:srcRect l="47408" r="26820"/>
          <a:stretch/>
        </p:blipFill>
        <p:spPr>
          <a:xfrm>
            <a:off x="3583049" y="2914826"/>
            <a:ext cx="1434552" cy="2175724"/>
          </a:xfrm>
          <a:prstGeom prst="rect">
            <a:avLst/>
          </a:prstGeom>
        </p:spPr>
      </p:pic>
      <p:pic>
        <p:nvPicPr>
          <p:cNvPr id="13" name="Picture 12" descr="A picture containing black, sitting, white, clock&#10;&#10;Description automatically generated">
            <a:extLst>
              <a:ext uri="{FF2B5EF4-FFF2-40B4-BE49-F238E27FC236}">
                <a16:creationId xmlns:a16="http://schemas.microsoft.com/office/drawing/2014/main" id="{D6DCFD17-6293-42BF-8260-49E197318830}"/>
              </a:ext>
            </a:extLst>
          </p:cNvPr>
          <p:cNvPicPr>
            <a:picLocks noChangeAspect="1"/>
          </p:cNvPicPr>
          <p:nvPr/>
        </p:nvPicPr>
        <p:blipFill rotWithShape="1">
          <a:blip r:embed="rId6"/>
          <a:srcRect l="48711" r="25507"/>
          <a:stretch/>
        </p:blipFill>
        <p:spPr>
          <a:xfrm>
            <a:off x="8145090" y="2910112"/>
            <a:ext cx="1434555" cy="2170647"/>
          </a:xfrm>
          <a:prstGeom prst="rect">
            <a:avLst/>
          </a:prstGeom>
        </p:spPr>
      </p:pic>
      <p:pic>
        <p:nvPicPr>
          <p:cNvPr id="14" name="Picture 13" descr="A picture containing black, sitting, white, clock&#10;&#10;Description automatically generated">
            <a:extLst>
              <a:ext uri="{FF2B5EF4-FFF2-40B4-BE49-F238E27FC236}">
                <a16:creationId xmlns:a16="http://schemas.microsoft.com/office/drawing/2014/main" id="{8D90EDD2-CCAC-49A6-B426-7FC3335142E4}"/>
              </a:ext>
            </a:extLst>
          </p:cNvPr>
          <p:cNvPicPr>
            <a:picLocks noChangeAspect="1"/>
          </p:cNvPicPr>
          <p:nvPr/>
        </p:nvPicPr>
        <p:blipFill rotWithShape="1">
          <a:blip r:embed="rId6"/>
          <a:srcRect l="48711" r="25507"/>
          <a:stretch/>
        </p:blipFill>
        <p:spPr>
          <a:xfrm>
            <a:off x="9665771" y="2914826"/>
            <a:ext cx="1434555" cy="2170647"/>
          </a:xfrm>
          <a:prstGeom prst="rect">
            <a:avLst/>
          </a:prstGeom>
        </p:spPr>
      </p:pic>
      <p:sp>
        <p:nvSpPr>
          <p:cNvPr id="15" name="TextBox 14">
            <a:extLst>
              <a:ext uri="{FF2B5EF4-FFF2-40B4-BE49-F238E27FC236}">
                <a16:creationId xmlns:a16="http://schemas.microsoft.com/office/drawing/2014/main" id="{0F9CE50C-D4C7-4189-8FE8-3946FE015C85}"/>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6" name="TextBox 15">
            <a:extLst>
              <a:ext uri="{FF2B5EF4-FFF2-40B4-BE49-F238E27FC236}">
                <a16:creationId xmlns:a16="http://schemas.microsoft.com/office/drawing/2014/main" id="{6EDEA9B4-580B-4D97-BDA0-FC8F933D0FDF}"/>
              </a:ext>
            </a:extLst>
          </p:cNvPr>
          <p:cNvSpPr txBox="1"/>
          <p:nvPr/>
        </p:nvSpPr>
        <p:spPr>
          <a:xfrm>
            <a:off x="59634" y="6094316"/>
            <a:ext cx="7668039" cy="646331"/>
          </a:xfrm>
          <a:prstGeom prst="rect">
            <a:avLst/>
          </a:prstGeom>
          <a:noFill/>
        </p:spPr>
        <p:txBody>
          <a:bodyPr wrap="square" rtlCol="0">
            <a:spAutoFit/>
          </a:bodyPr>
          <a:lstStyle/>
          <a:p>
            <a:r>
              <a:rPr lang="en-US" dirty="0"/>
              <a:t>Each image threshold at p&lt;.05 FDR corrected</a:t>
            </a:r>
          </a:p>
          <a:p>
            <a:r>
              <a:rPr lang="en-US" dirty="0"/>
              <a:t>Lighter color corresponds to higher t-value (one-sided against 0)</a:t>
            </a:r>
          </a:p>
        </p:txBody>
      </p:sp>
      <p:sp>
        <p:nvSpPr>
          <p:cNvPr id="17" name="TextBox 16">
            <a:extLst>
              <a:ext uri="{FF2B5EF4-FFF2-40B4-BE49-F238E27FC236}">
                <a16:creationId xmlns:a16="http://schemas.microsoft.com/office/drawing/2014/main" id="{28FED891-24A2-4F0A-BC2F-1E15EED1BF40}"/>
              </a:ext>
            </a:extLst>
          </p:cNvPr>
          <p:cNvSpPr txBox="1"/>
          <p:nvPr/>
        </p:nvSpPr>
        <p:spPr>
          <a:xfrm>
            <a:off x="733018" y="5282299"/>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B8614A6C-B674-4583-96CE-A47F896266E0}"/>
              </a:ext>
            </a:extLst>
          </p:cNvPr>
          <p:cNvSpPr txBox="1"/>
          <p:nvPr/>
        </p:nvSpPr>
        <p:spPr>
          <a:xfrm>
            <a:off x="2499890" y="5284123"/>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BD78C926-11A3-4CA1-AE4F-2E4BF71BCCD1}"/>
              </a:ext>
            </a:extLst>
          </p:cNvPr>
          <p:cNvSpPr txBox="1"/>
          <p:nvPr/>
        </p:nvSpPr>
        <p:spPr>
          <a:xfrm>
            <a:off x="3045033" y="5592898"/>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36D1359C-F3D4-4A01-80EC-6E12AE70CE80}"/>
              </a:ext>
            </a:extLst>
          </p:cNvPr>
          <p:cNvSpPr txBox="1"/>
          <p:nvPr/>
        </p:nvSpPr>
        <p:spPr>
          <a:xfrm>
            <a:off x="3921788" y="528229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1" name="TextBox 20">
            <a:extLst>
              <a:ext uri="{FF2B5EF4-FFF2-40B4-BE49-F238E27FC236}">
                <a16:creationId xmlns:a16="http://schemas.microsoft.com/office/drawing/2014/main" id="{B9FFBE21-FA7D-4EEA-91C3-F48F3F5BBF5D}"/>
              </a:ext>
            </a:extLst>
          </p:cNvPr>
          <p:cNvSpPr txBox="1"/>
          <p:nvPr/>
        </p:nvSpPr>
        <p:spPr>
          <a:xfrm>
            <a:off x="6833988" y="526996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2" name="TextBox 21">
            <a:extLst>
              <a:ext uri="{FF2B5EF4-FFF2-40B4-BE49-F238E27FC236}">
                <a16:creationId xmlns:a16="http://schemas.microsoft.com/office/drawing/2014/main" id="{17C7096F-2E5E-4D63-ABE1-8E82B9202C53}"/>
              </a:ext>
            </a:extLst>
          </p:cNvPr>
          <p:cNvSpPr txBox="1"/>
          <p:nvPr/>
        </p:nvSpPr>
        <p:spPr>
          <a:xfrm>
            <a:off x="8600860" y="5271785"/>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3" name="TextBox 22">
            <a:extLst>
              <a:ext uri="{FF2B5EF4-FFF2-40B4-BE49-F238E27FC236}">
                <a16:creationId xmlns:a16="http://schemas.microsoft.com/office/drawing/2014/main" id="{51B05590-29B6-4383-BA65-F777936A27A1}"/>
              </a:ext>
            </a:extLst>
          </p:cNvPr>
          <p:cNvSpPr txBox="1"/>
          <p:nvPr/>
        </p:nvSpPr>
        <p:spPr>
          <a:xfrm>
            <a:off x="9146003" y="5580560"/>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4" name="TextBox 23">
            <a:extLst>
              <a:ext uri="{FF2B5EF4-FFF2-40B4-BE49-F238E27FC236}">
                <a16:creationId xmlns:a16="http://schemas.microsoft.com/office/drawing/2014/main" id="{87BF1F80-DE52-4262-BADB-F73B8400A198}"/>
              </a:ext>
            </a:extLst>
          </p:cNvPr>
          <p:cNvSpPr txBox="1"/>
          <p:nvPr/>
        </p:nvSpPr>
        <p:spPr>
          <a:xfrm>
            <a:off x="10022758" y="5269960"/>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5" name="TextBox 24">
            <a:extLst>
              <a:ext uri="{FF2B5EF4-FFF2-40B4-BE49-F238E27FC236}">
                <a16:creationId xmlns:a16="http://schemas.microsoft.com/office/drawing/2014/main" id="{97774D59-1A3D-4D52-ADB6-16039D9F4D68}"/>
              </a:ext>
            </a:extLst>
          </p:cNvPr>
          <p:cNvSpPr txBox="1"/>
          <p:nvPr/>
        </p:nvSpPr>
        <p:spPr>
          <a:xfrm>
            <a:off x="8359665" y="1898247"/>
            <a:ext cx="1005403" cy="461665"/>
          </a:xfrm>
          <a:prstGeom prst="rect">
            <a:avLst/>
          </a:prstGeom>
          <a:noFill/>
        </p:spPr>
        <p:txBody>
          <a:bodyPr wrap="none" rtlCol="0">
            <a:spAutoFit/>
          </a:bodyPr>
          <a:lstStyle/>
          <a:p>
            <a:r>
              <a:rPr lang="en-US" sz="2400" dirty="0"/>
              <a:t>PTSD</a:t>
            </a:r>
          </a:p>
        </p:txBody>
      </p:sp>
      <p:sp>
        <p:nvSpPr>
          <p:cNvPr id="26" name="TextBox 25">
            <a:extLst>
              <a:ext uri="{FF2B5EF4-FFF2-40B4-BE49-F238E27FC236}">
                <a16:creationId xmlns:a16="http://schemas.microsoft.com/office/drawing/2014/main" id="{D6BF30F7-65B9-4285-87CD-BA1F4032EC22}"/>
              </a:ext>
            </a:extLst>
          </p:cNvPr>
          <p:cNvSpPr txBox="1"/>
          <p:nvPr/>
        </p:nvSpPr>
        <p:spPr>
          <a:xfrm>
            <a:off x="2276942" y="1985016"/>
            <a:ext cx="1229824" cy="461665"/>
          </a:xfrm>
          <a:prstGeom prst="rect">
            <a:avLst/>
          </a:prstGeom>
          <a:noFill/>
        </p:spPr>
        <p:txBody>
          <a:bodyPr wrap="none" rtlCol="0">
            <a:spAutoFit/>
          </a:bodyPr>
          <a:lstStyle/>
          <a:p>
            <a:r>
              <a:rPr lang="en-US" sz="2400" dirty="0"/>
              <a:t>Healthy</a:t>
            </a:r>
          </a:p>
        </p:txBody>
      </p:sp>
      <p:sp>
        <p:nvSpPr>
          <p:cNvPr id="27" name="TextBox 26">
            <a:extLst>
              <a:ext uri="{FF2B5EF4-FFF2-40B4-BE49-F238E27FC236}">
                <a16:creationId xmlns:a16="http://schemas.microsoft.com/office/drawing/2014/main" id="{69A5F90F-04BE-4679-91E6-AAEF61B78C20}"/>
              </a:ext>
            </a:extLst>
          </p:cNvPr>
          <p:cNvSpPr txBox="1"/>
          <p:nvPr/>
        </p:nvSpPr>
        <p:spPr>
          <a:xfrm>
            <a:off x="541687" y="2549716"/>
            <a:ext cx="815009" cy="369332"/>
          </a:xfrm>
          <a:prstGeom prst="rect">
            <a:avLst/>
          </a:prstGeom>
          <a:noFill/>
        </p:spPr>
        <p:txBody>
          <a:bodyPr wrap="square" rtlCol="0">
            <a:spAutoFit/>
          </a:bodyPr>
          <a:lstStyle/>
          <a:p>
            <a:r>
              <a:rPr lang="en-US" dirty="0"/>
              <a:t>x = 3</a:t>
            </a:r>
          </a:p>
        </p:txBody>
      </p:sp>
    </p:spTree>
    <p:extLst>
      <p:ext uri="{BB962C8B-B14F-4D97-AF65-F5344CB8AC3E}">
        <p14:creationId xmlns:p14="http://schemas.microsoft.com/office/powerpoint/2010/main" val="19816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270-8B99-4651-B9F6-17FA7862A2B0}"/>
              </a:ext>
            </a:extLst>
          </p:cNvPr>
          <p:cNvSpPr>
            <a:spLocks noGrp="1"/>
          </p:cNvSpPr>
          <p:nvPr>
            <p:ph type="title"/>
          </p:nvPr>
        </p:nvSpPr>
        <p:spPr/>
        <p:txBody>
          <a:bodyPr/>
          <a:lstStyle/>
          <a:p>
            <a:r>
              <a:rPr lang="en-US" dirty="0"/>
              <a:t>Interim Summary – neural reinstatement</a:t>
            </a:r>
          </a:p>
        </p:txBody>
      </p:sp>
      <p:sp>
        <p:nvSpPr>
          <p:cNvPr id="3" name="Content Placeholder 2">
            <a:extLst>
              <a:ext uri="{FF2B5EF4-FFF2-40B4-BE49-F238E27FC236}">
                <a16:creationId xmlns:a16="http://schemas.microsoft.com/office/drawing/2014/main" id="{7A83EF5A-D767-439A-99AA-D76D848D8E89}"/>
              </a:ext>
            </a:extLst>
          </p:cNvPr>
          <p:cNvSpPr>
            <a:spLocks noGrp="1"/>
          </p:cNvSpPr>
          <p:nvPr>
            <p:ph idx="1"/>
          </p:nvPr>
        </p:nvSpPr>
        <p:spPr>
          <a:xfrm>
            <a:off x="838200" y="1507571"/>
            <a:ext cx="10515600" cy="5151645"/>
          </a:xfrm>
        </p:spPr>
        <p:txBody>
          <a:bodyPr/>
          <a:lstStyle/>
          <a:p>
            <a:pPr marL="0" indent="0">
              <a:buNone/>
            </a:pPr>
            <a:r>
              <a:rPr lang="en-US" dirty="0"/>
              <a:t>Dissociable reinstatement in PFC of </a:t>
            </a:r>
          </a:p>
          <a:p>
            <a:pPr marL="0" indent="0">
              <a:buNone/>
            </a:pPr>
            <a:r>
              <a:rPr lang="en-US" dirty="0"/>
              <a:t>emotional memories in healthy adults</a:t>
            </a:r>
          </a:p>
          <a:p>
            <a:pPr marL="0" indent="0">
              <a:buNone/>
            </a:pPr>
            <a:endParaRPr lang="en-US" dirty="0"/>
          </a:p>
          <a:p>
            <a:pPr marL="0" indent="0">
              <a:buNone/>
            </a:pPr>
            <a:endParaRPr lang="en-US" dirty="0"/>
          </a:p>
          <a:p>
            <a:pPr marL="0" indent="0">
              <a:buNone/>
            </a:pPr>
            <a:r>
              <a:rPr lang="en-US" dirty="0"/>
              <a:t>Individuals with PTSD misallocate </a:t>
            </a:r>
          </a:p>
          <a:p>
            <a:pPr marL="0" indent="0">
              <a:buNone/>
            </a:pPr>
            <a:r>
              <a:rPr lang="en-US" dirty="0"/>
              <a:t>early extinction memories to dACC</a:t>
            </a:r>
          </a:p>
          <a:p>
            <a:pPr marL="0" indent="0">
              <a:buNone/>
            </a:pPr>
            <a:r>
              <a:rPr lang="en-US" dirty="0"/>
              <a:t>(a priori ROI)</a:t>
            </a:r>
          </a:p>
        </p:txBody>
      </p:sp>
      <p:grpSp>
        <p:nvGrpSpPr>
          <p:cNvPr id="10" name="Group 9">
            <a:extLst>
              <a:ext uri="{FF2B5EF4-FFF2-40B4-BE49-F238E27FC236}">
                <a16:creationId xmlns:a16="http://schemas.microsoft.com/office/drawing/2014/main" id="{31C636CD-7706-46F0-BAF1-E0B53BB24953}"/>
              </a:ext>
            </a:extLst>
          </p:cNvPr>
          <p:cNvGrpSpPr/>
          <p:nvPr/>
        </p:nvGrpSpPr>
        <p:grpSpPr>
          <a:xfrm>
            <a:off x="8060523" y="1442916"/>
            <a:ext cx="1322325" cy="3061303"/>
            <a:chOff x="7792167" y="1056134"/>
            <a:chExt cx="1322325" cy="3061303"/>
          </a:xfrm>
        </p:grpSpPr>
        <p:grpSp>
          <p:nvGrpSpPr>
            <p:cNvPr id="7" name="Group 6">
              <a:extLst>
                <a:ext uri="{FF2B5EF4-FFF2-40B4-BE49-F238E27FC236}">
                  <a16:creationId xmlns:a16="http://schemas.microsoft.com/office/drawing/2014/main" id="{70B8F911-35EB-4066-B193-0F9C9F947BC6}"/>
                </a:ext>
              </a:extLst>
            </p:cNvPr>
            <p:cNvGrpSpPr/>
            <p:nvPr/>
          </p:nvGrpSpPr>
          <p:grpSpPr>
            <a:xfrm>
              <a:off x="7792167" y="1120789"/>
              <a:ext cx="1322325" cy="2996648"/>
              <a:chOff x="685689" y="2009792"/>
              <a:chExt cx="1830027" cy="4147201"/>
            </a:xfrm>
          </p:grpSpPr>
          <p:pic>
            <p:nvPicPr>
              <p:cNvPr id="4" name="Picture 3">
                <a:extLst>
                  <a:ext uri="{FF2B5EF4-FFF2-40B4-BE49-F238E27FC236}">
                    <a16:creationId xmlns:a16="http://schemas.microsoft.com/office/drawing/2014/main" id="{A928A0B1-16B4-4D13-8B13-91265D972E2D}"/>
                  </a:ext>
                </a:extLst>
              </p:cNvPr>
              <p:cNvPicPr>
                <a:picLocks noChangeAspect="1"/>
              </p:cNvPicPr>
              <p:nvPr/>
            </p:nvPicPr>
            <p:blipFill rotWithShape="1">
              <a:blip r:embed="rId2"/>
              <a:srcRect l="23932" r="67500"/>
              <a:stretch/>
            </p:blipFill>
            <p:spPr>
              <a:xfrm>
                <a:off x="1631132" y="2009792"/>
                <a:ext cx="472110" cy="4147201"/>
              </a:xfrm>
              <a:prstGeom prst="rect">
                <a:avLst/>
              </a:prstGeom>
            </p:spPr>
          </p:pic>
          <p:pic>
            <p:nvPicPr>
              <p:cNvPr id="5" name="Picture 4">
                <a:extLst>
                  <a:ext uri="{FF2B5EF4-FFF2-40B4-BE49-F238E27FC236}">
                    <a16:creationId xmlns:a16="http://schemas.microsoft.com/office/drawing/2014/main" id="{C4AEBD6D-E247-4B23-A6DB-3EFD14192402}"/>
                  </a:ext>
                </a:extLst>
              </p:cNvPr>
              <p:cNvPicPr>
                <a:picLocks noChangeAspect="1"/>
              </p:cNvPicPr>
              <p:nvPr/>
            </p:nvPicPr>
            <p:blipFill rotWithShape="1">
              <a:blip r:embed="rId2"/>
              <a:srcRect l="80690" r="11824"/>
              <a:stretch/>
            </p:blipFill>
            <p:spPr>
              <a:xfrm>
                <a:off x="2103242" y="2009792"/>
                <a:ext cx="412474" cy="4147201"/>
              </a:xfrm>
              <a:prstGeom prst="rect">
                <a:avLst/>
              </a:prstGeom>
            </p:spPr>
          </p:pic>
          <p:pic>
            <p:nvPicPr>
              <p:cNvPr id="6" name="Picture 5">
                <a:extLst>
                  <a:ext uri="{FF2B5EF4-FFF2-40B4-BE49-F238E27FC236}">
                    <a16:creationId xmlns:a16="http://schemas.microsoft.com/office/drawing/2014/main" id="{6D53618C-ED1A-4E05-B1F2-7394FFA55BF0}"/>
                  </a:ext>
                </a:extLst>
              </p:cNvPr>
              <p:cNvPicPr>
                <a:picLocks noChangeAspect="1"/>
              </p:cNvPicPr>
              <p:nvPr/>
            </p:nvPicPr>
            <p:blipFill rotWithShape="1">
              <a:blip r:embed="rId2"/>
              <a:srcRect r="84125"/>
              <a:stretch/>
            </p:blipFill>
            <p:spPr>
              <a:xfrm>
                <a:off x="685689" y="2009792"/>
                <a:ext cx="874755" cy="4147201"/>
              </a:xfrm>
              <a:prstGeom prst="rect">
                <a:avLst/>
              </a:prstGeom>
            </p:spPr>
          </p:pic>
        </p:grpSp>
        <p:cxnSp>
          <p:nvCxnSpPr>
            <p:cNvPr id="9" name="Straight Connector 8">
              <a:extLst>
                <a:ext uri="{FF2B5EF4-FFF2-40B4-BE49-F238E27FC236}">
                  <a16:creationId xmlns:a16="http://schemas.microsoft.com/office/drawing/2014/main" id="{8CE1F41D-7E66-48FC-84F6-710FA47EE8C9}"/>
                </a:ext>
              </a:extLst>
            </p:cNvPr>
            <p:cNvCxnSpPr>
              <a:cxnSpLocks/>
            </p:cNvCxnSpPr>
            <p:nvPr/>
          </p:nvCxnSpPr>
          <p:spPr>
            <a:xfrm>
              <a:off x="8798472" y="1056134"/>
              <a:ext cx="8038" cy="2755523"/>
            </a:xfrm>
            <a:prstGeom prst="line">
              <a:avLst/>
            </a:prstGeom>
            <a:ln w="12700">
              <a:prstDash val="sysDash"/>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668E840B-1802-4C6C-B34A-4BD03425AF10}"/>
              </a:ext>
            </a:extLst>
          </p:cNvPr>
          <p:cNvSpPr txBox="1"/>
          <p:nvPr/>
        </p:nvSpPr>
        <p:spPr>
          <a:xfrm>
            <a:off x="9046948" y="1430501"/>
            <a:ext cx="954107" cy="369332"/>
          </a:xfrm>
          <a:prstGeom prst="rect">
            <a:avLst/>
          </a:prstGeom>
          <a:noFill/>
        </p:spPr>
        <p:txBody>
          <a:bodyPr wrap="none" rtlCol="0">
            <a:spAutoFit/>
          </a:bodyPr>
          <a:lstStyle/>
          <a:p>
            <a:r>
              <a:rPr lang="en-US" dirty="0"/>
              <a:t>vmPFC</a:t>
            </a:r>
          </a:p>
        </p:txBody>
      </p:sp>
      <p:sp>
        <p:nvSpPr>
          <p:cNvPr id="12" name="TextBox 11">
            <a:extLst>
              <a:ext uri="{FF2B5EF4-FFF2-40B4-BE49-F238E27FC236}">
                <a16:creationId xmlns:a16="http://schemas.microsoft.com/office/drawing/2014/main" id="{97404D46-54ED-46BC-91FD-44F5BB81469B}"/>
              </a:ext>
            </a:extLst>
          </p:cNvPr>
          <p:cNvSpPr txBox="1"/>
          <p:nvPr/>
        </p:nvSpPr>
        <p:spPr>
          <a:xfrm>
            <a:off x="8274647" y="1442916"/>
            <a:ext cx="800219" cy="369332"/>
          </a:xfrm>
          <a:prstGeom prst="rect">
            <a:avLst/>
          </a:prstGeom>
          <a:noFill/>
        </p:spPr>
        <p:txBody>
          <a:bodyPr wrap="none" rtlCol="0">
            <a:spAutoFit/>
          </a:bodyPr>
          <a:lstStyle/>
          <a:p>
            <a:r>
              <a:rPr lang="en-US" dirty="0" err="1"/>
              <a:t>dACC</a:t>
            </a:r>
            <a:endParaRPr lang="en-US" dirty="0"/>
          </a:p>
        </p:txBody>
      </p:sp>
      <p:pic>
        <p:nvPicPr>
          <p:cNvPr id="14" name="Picture 13">
            <a:extLst>
              <a:ext uri="{FF2B5EF4-FFF2-40B4-BE49-F238E27FC236}">
                <a16:creationId xmlns:a16="http://schemas.microsoft.com/office/drawing/2014/main" id="{96B702FD-B8E6-485D-9BDE-70CFC0572818}"/>
              </a:ext>
            </a:extLst>
          </p:cNvPr>
          <p:cNvPicPr>
            <a:picLocks noChangeAspect="1"/>
          </p:cNvPicPr>
          <p:nvPr/>
        </p:nvPicPr>
        <p:blipFill rotWithShape="1">
          <a:blip r:embed="rId3"/>
          <a:srcRect t="8644" r="51196"/>
          <a:stretch/>
        </p:blipFill>
        <p:spPr>
          <a:xfrm>
            <a:off x="4445334" y="4504219"/>
            <a:ext cx="1821893" cy="2568084"/>
          </a:xfrm>
          <a:prstGeom prst="rect">
            <a:avLst/>
          </a:prstGeom>
        </p:spPr>
      </p:pic>
    </p:spTree>
    <p:extLst>
      <p:ext uri="{BB962C8B-B14F-4D97-AF65-F5344CB8AC3E}">
        <p14:creationId xmlns:p14="http://schemas.microsoft.com/office/powerpoint/2010/main" val="23225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3844-3737-8D42-8800-0D7722C44560}"/>
              </a:ext>
            </a:extLst>
          </p:cNvPr>
          <p:cNvSpPr>
            <a:spLocks noGrp="1"/>
          </p:cNvSpPr>
          <p:nvPr>
            <p:ph type="title"/>
          </p:nvPr>
        </p:nvSpPr>
        <p:spPr>
          <a:xfrm>
            <a:off x="838199" y="117353"/>
            <a:ext cx="10794167" cy="1325563"/>
          </a:xfrm>
        </p:spPr>
        <p:txBody>
          <a:bodyPr/>
          <a:lstStyle/>
          <a:p>
            <a:r>
              <a:rPr lang="en-US" dirty="0"/>
              <a:t>Behavioral Results – Recognition Memory</a:t>
            </a:r>
          </a:p>
        </p:txBody>
      </p:sp>
      <p:pic>
        <p:nvPicPr>
          <p:cNvPr id="5" name="Picture 4">
            <a:extLst>
              <a:ext uri="{FF2B5EF4-FFF2-40B4-BE49-F238E27FC236}">
                <a16:creationId xmlns:a16="http://schemas.microsoft.com/office/drawing/2014/main" id="{15E9175F-D8EB-F942-8732-86CD38E72873}"/>
              </a:ext>
            </a:extLst>
          </p:cNvPr>
          <p:cNvPicPr>
            <a:picLocks noChangeAspect="1"/>
          </p:cNvPicPr>
          <p:nvPr/>
        </p:nvPicPr>
        <p:blipFill>
          <a:blip r:embed="rId3"/>
          <a:stretch>
            <a:fillRect/>
          </a:stretch>
        </p:blipFill>
        <p:spPr>
          <a:xfrm>
            <a:off x="2226799" y="1971626"/>
            <a:ext cx="7738402" cy="4481825"/>
          </a:xfrm>
          <a:prstGeom prst="rect">
            <a:avLst/>
          </a:prstGeom>
        </p:spPr>
      </p:pic>
      <p:sp>
        <p:nvSpPr>
          <p:cNvPr id="4" name="Rectangle 3">
            <a:extLst>
              <a:ext uri="{FF2B5EF4-FFF2-40B4-BE49-F238E27FC236}">
                <a16:creationId xmlns:a16="http://schemas.microsoft.com/office/drawing/2014/main" id="{31335645-8176-45CD-AAEE-4650117E19D7}"/>
              </a:ext>
            </a:extLst>
          </p:cNvPr>
          <p:cNvSpPr/>
          <p:nvPr/>
        </p:nvSpPr>
        <p:spPr>
          <a:xfrm>
            <a:off x="41827" y="6491975"/>
            <a:ext cx="4104650" cy="369332"/>
          </a:xfrm>
          <a:prstGeom prst="rect">
            <a:avLst/>
          </a:prstGeom>
        </p:spPr>
        <p:txBody>
          <a:bodyPr wrap="none">
            <a:spAutoFit/>
          </a:bodyPr>
          <a:lstStyle/>
          <a:p>
            <a:r>
              <a:rPr lang="en-US" dirty="0"/>
              <a:t>No main effect nor interaction of group</a:t>
            </a:r>
          </a:p>
        </p:txBody>
      </p:sp>
      <p:sp>
        <p:nvSpPr>
          <p:cNvPr id="7" name="Content Placeholder 6">
            <a:extLst>
              <a:ext uri="{FF2B5EF4-FFF2-40B4-BE49-F238E27FC236}">
                <a16:creationId xmlns:a16="http://schemas.microsoft.com/office/drawing/2014/main" id="{2465E52B-D3B8-4ED3-9D5D-2417ABD7A66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20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A92A48-4B75-0440-A006-ABD46E3D9E3A}"/>
              </a:ext>
            </a:extLst>
          </p:cNvPr>
          <p:cNvSpPr/>
          <p:nvPr/>
        </p:nvSpPr>
        <p:spPr>
          <a:xfrm>
            <a:off x="3260252" y="3481777"/>
            <a:ext cx="5048251" cy="108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 name="Graphic 2">
            <a:extLst>
              <a:ext uri="{FF2B5EF4-FFF2-40B4-BE49-F238E27FC236}">
                <a16:creationId xmlns:a16="http://schemas.microsoft.com/office/drawing/2014/main" id="{7B0F3FFB-110E-449A-995E-422C286AD5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0253" y="3481777"/>
            <a:ext cx="5048250" cy="3038475"/>
          </a:xfrm>
          <a:prstGeom prst="rect">
            <a:avLst/>
          </a:prstGeom>
        </p:spPr>
      </p:pic>
      <p:sp>
        <p:nvSpPr>
          <p:cNvPr id="2" name="Title 1">
            <a:extLst>
              <a:ext uri="{FF2B5EF4-FFF2-40B4-BE49-F238E27FC236}">
                <a16:creationId xmlns:a16="http://schemas.microsoft.com/office/drawing/2014/main" id="{18882017-0B9E-C141-B092-6DD2285EEBC7}"/>
              </a:ext>
            </a:extLst>
          </p:cNvPr>
          <p:cNvSpPr>
            <a:spLocks noGrp="1"/>
          </p:cNvSpPr>
          <p:nvPr>
            <p:ph type="title"/>
          </p:nvPr>
        </p:nvSpPr>
        <p:spPr/>
        <p:txBody>
          <a:bodyPr/>
          <a:lstStyle/>
          <a:p>
            <a:r>
              <a:rPr lang="en-US" dirty="0"/>
              <a:t>Specificity of neural coding</a:t>
            </a:r>
          </a:p>
        </p:txBody>
      </p:sp>
      <p:sp>
        <p:nvSpPr>
          <p:cNvPr id="17" name="TextBox 16">
            <a:extLst>
              <a:ext uri="{FF2B5EF4-FFF2-40B4-BE49-F238E27FC236}">
                <a16:creationId xmlns:a16="http://schemas.microsoft.com/office/drawing/2014/main" id="{4971E774-B347-3944-A910-61854DF2C36C}"/>
              </a:ext>
            </a:extLst>
          </p:cNvPr>
          <p:cNvSpPr txBox="1"/>
          <p:nvPr/>
        </p:nvSpPr>
        <p:spPr>
          <a:xfrm>
            <a:off x="9752358" y="6533309"/>
            <a:ext cx="2478564" cy="261610"/>
          </a:xfrm>
          <a:prstGeom prst="rect">
            <a:avLst/>
          </a:prstGeom>
          <a:noFill/>
        </p:spPr>
        <p:txBody>
          <a:bodyPr wrap="none" rtlCol="0">
            <a:spAutoFit/>
          </a:bodyPr>
          <a:lstStyle/>
          <a:p>
            <a:r>
              <a:rPr lang="en-US" sz="1100" dirty="0"/>
              <a:t>Frankland </a:t>
            </a:r>
            <a:r>
              <a:rPr lang="en-US" sz="1100" i="1" dirty="0"/>
              <a:t>et al</a:t>
            </a:r>
            <a:r>
              <a:rPr lang="en-US" sz="1100" dirty="0"/>
              <a:t>., 2019 </a:t>
            </a:r>
            <a:r>
              <a:rPr lang="en-US" sz="1100" i="1" dirty="0"/>
              <a:t>Nat. </a:t>
            </a:r>
            <a:r>
              <a:rPr lang="en-US" sz="1100" i="1" dirty="0" err="1"/>
              <a:t>Neurosci</a:t>
            </a:r>
            <a:r>
              <a:rPr lang="en-US" sz="1100" i="1" dirty="0"/>
              <a:t>.</a:t>
            </a:r>
            <a:endParaRPr lang="en-US" sz="1100" dirty="0"/>
          </a:p>
        </p:txBody>
      </p:sp>
      <p:sp>
        <p:nvSpPr>
          <p:cNvPr id="18" name="TextBox 17">
            <a:extLst>
              <a:ext uri="{FF2B5EF4-FFF2-40B4-BE49-F238E27FC236}">
                <a16:creationId xmlns:a16="http://schemas.microsoft.com/office/drawing/2014/main" id="{1FF6318A-7F1E-BC4D-8D2A-96C1D735BEA7}"/>
              </a:ext>
            </a:extLst>
          </p:cNvPr>
          <p:cNvSpPr txBox="1"/>
          <p:nvPr/>
        </p:nvSpPr>
        <p:spPr>
          <a:xfrm>
            <a:off x="1223586" y="1424551"/>
            <a:ext cx="9861047" cy="184345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The neural circuits which encode a memory reactivate during retrieval</a:t>
            </a:r>
          </a:p>
          <a:p>
            <a:pPr marL="285750" indent="-285750">
              <a:lnSpc>
                <a:spcPct val="200000"/>
              </a:lnSpc>
              <a:buFont typeface="Arial" panose="020B0604020202020204" pitchFamily="34" charset="0"/>
              <a:buChar char="•"/>
            </a:pPr>
            <a:r>
              <a:rPr lang="en-US" sz="2000" dirty="0"/>
              <a:t>Fear and extinction engrams are stable and separable, in rodents</a:t>
            </a:r>
          </a:p>
          <a:p>
            <a:pPr marL="285750" indent="-285750">
              <a:lnSpc>
                <a:spcPct val="200000"/>
              </a:lnSpc>
              <a:buFont typeface="Arial" panose="020B0604020202020204" pitchFamily="34" charset="0"/>
              <a:buChar char="•"/>
            </a:pPr>
            <a:r>
              <a:rPr lang="en-US" sz="2000" dirty="0"/>
              <a:t>Strength of reactivation predicts behavior</a:t>
            </a:r>
          </a:p>
        </p:txBody>
      </p:sp>
      <p:sp>
        <p:nvSpPr>
          <p:cNvPr id="22" name="Rectangle 21">
            <a:extLst>
              <a:ext uri="{FF2B5EF4-FFF2-40B4-BE49-F238E27FC236}">
                <a16:creationId xmlns:a16="http://schemas.microsoft.com/office/drawing/2014/main" id="{D6817CB8-5C69-8642-9ACA-8F3A5504665C}"/>
              </a:ext>
            </a:extLst>
          </p:cNvPr>
          <p:cNvSpPr/>
          <p:nvPr/>
        </p:nvSpPr>
        <p:spPr>
          <a:xfrm>
            <a:off x="5416062" y="3481777"/>
            <a:ext cx="2892442" cy="3038475"/>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16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2" grpId="0" animBg="1"/>
      <p:bldP spid="2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E583B12F-18EE-4477-B054-3CB08346D685}"/>
              </a:ext>
            </a:extLst>
          </p:cNvPr>
          <p:cNvPicPr>
            <a:picLocks noChangeAspect="1"/>
          </p:cNvPicPr>
          <p:nvPr/>
        </p:nvPicPr>
        <p:blipFill>
          <a:blip r:embed="rId3"/>
          <a:stretch>
            <a:fillRect/>
          </a:stretch>
        </p:blipFill>
        <p:spPr>
          <a:xfrm>
            <a:off x="6096000" y="2431333"/>
            <a:ext cx="4940959" cy="3722470"/>
          </a:xfrm>
          <a:prstGeom prst="rect">
            <a:avLst/>
          </a:prstGeom>
        </p:spPr>
      </p:pic>
      <p:sp>
        <p:nvSpPr>
          <p:cNvPr id="2" name="Title 1">
            <a:extLst>
              <a:ext uri="{FF2B5EF4-FFF2-40B4-BE49-F238E27FC236}">
                <a16:creationId xmlns:a16="http://schemas.microsoft.com/office/drawing/2014/main" id="{AA28FB1E-6AA9-4B39-A4FD-9902B7619AC2}"/>
              </a:ext>
            </a:extLst>
          </p:cNvPr>
          <p:cNvSpPr>
            <a:spLocks noGrp="1"/>
          </p:cNvSpPr>
          <p:nvPr>
            <p:ph type="title"/>
          </p:nvPr>
        </p:nvSpPr>
        <p:spPr/>
        <p:txBody>
          <a:bodyPr/>
          <a:lstStyle/>
          <a:p>
            <a:r>
              <a:rPr lang="en-US" dirty="0"/>
              <a:t>Influence of episodic memory</a:t>
            </a:r>
          </a:p>
        </p:txBody>
      </p:sp>
      <p:sp>
        <p:nvSpPr>
          <p:cNvPr id="4" name="TextBox 3">
            <a:extLst>
              <a:ext uri="{FF2B5EF4-FFF2-40B4-BE49-F238E27FC236}">
                <a16:creationId xmlns:a16="http://schemas.microsoft.com/office/drawing/2014/main" id="{4588F294-5346-4326-8963-8DB45C1E8C22}"/>
              </a:ext>
            </a:extLst>
          </p:cNvPr>
          <p:cNvSpPr txBox="1"/>
          <p:nvPr/>
        </p:nvSpPr>
        <p:spPr>
          <a:xfrm>
            <a:off x="5083765" y="1701529"/>
            <a:ext cx="1239713" cy="646331"/>
          </a:xfrm>
          <a:prstGeom prst="rect">
            <a:avLst/>
          </a:prstGeom>
          <a:noFill/>
        </p:spPr>
        <p:txBody>
          <a:bodyPr wrap="square" rtlCol="0">
            <a:spAutoFit/>
          </a:bodyPr>
          <a:lstStyle/>
          <a:p>
            <a:pPr algn="ctr"/>
            <a:r>
              <a:rPr lang="en-US" sz="3600" dirty="0">
                <a:ln>
                  <a:solidFill>
                    <a:sysClr val="windowText" lastClr="000000"/>
                  </a:solidFill>
                </a:ln>
                <a:solidFill>
                  <a:srgbClr val="11117F"/>
                </a:solidFill>
              </a:rPr>
              <a:t>HIT</a:t>
            </a:r>
          </a:p>
        </p:txBody>
      </p:sp>
      <p:sp>
        <p:nvSpPr>
          <p:cNvPr id="5" name="TextBox 4">
            <a:extLst>
              <a:ext uri="{FF2B5EF4-FFF2-40B4-BE49-F238E27FC236}">
                <a16:creationId xmlns:a16="http://schemas.microsoft.com/office/drawing/2014/main" id="{6D6E0EEB-B5D9-41BC-8C96-C98CB042DA98}"/>
              </a:ext>
            </a:extLst>
          </p:cNvPr>
          <p:cNvSpPr txBox="1"/>
          <p:nvPr/>
        </p:nvSpPr>
        <p:spPr>
          <a:xfrm>
            <a:off x="4995460" y="2181202"/>
            <a:ext cx="1425757" cy="646331"/>
          </a:xfrm>
          <a:prstGeom prst="rect">
            <a:avLst/>
          </a:prstGeom>
          <a:noFill/>
        </p:spPr>
        <p:txBody>
          <a:bodyPr wrap="square" rtlCol="0">
            <a:spAutoFit/>
          </a:bodyPr>
          <a:lstStyle/>
          <a:p>
            <a:pPr algn="ctr"/>
            <a:r>
              <a:rPr lang="en-US" sz="3600" dirty="0">
                <a:ln>
                  <a:solidFill>
                    <a:sysClr val="windowText" lastClr="000000"/>
                  </a:solidFill>
                </a:ln>
                <a:solidFill>
                  <a:srgbClr val="ACD6E0"/>
                </a:solidFill>
              </a:rPr>
              <a:t>MISS</a:t>
            </a:r>
          </a:p>
        </p:txBody>
      </p:sp>
      <p:sp>
        <p:nvSpPr>
          <p:cNvPr id="6" name="TextBox 5">
            <a:extLst>
              <a:ext uri="{FF2B5EF4-FFF2-40B4-BE49-F238E27FC236}">
                <a16:creationId xmlns:a16="http://schemas.microsoft.com/office/drawing/2014/main" id="{8D6441D7-B25C-4220-B78E-37D0EDA5DA24}"/>
              </a:ext>
            </a:extLst>
          </p:cNvPr>
          <p:cNvSpPr txBox="1"/>
          <p:nvPr/>
        </p:nvSpPr>
        <p:spPr>
          <a:xfrm>
            <a:off x="4109714" y="1227203"/>
            <a:ext cx="3471192"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Recognition Memory</a:t>
            </a:r>
          </a:p>
        </p:txBody>
      </p:sp>
      <p:pic>
        <p:nvPicPr>
          <p:cNvPr id="8" name="Picture 7" descr="A close up of a logo&#10;&#10;Description automatically generated">
            <a:extLst>
              <a:ext uri="{FF2B5EF4-FFF2-40B4-BE49-F238E27FC236}">
                <a16:creationId xmlns:a16="http://schemas.microsoft.com/office/drawing/2014/main" id="{EE754C86-E93F-4C20-B9B9-87E32B2CCC14}"/>
              </a:ext>
            </a:extLst>
          </p:cNvPr>
          <p:cNvPicPr>
            <a:picLocks noChangeAspect="1"/>
          </p:cNvPicPr>
          <p:nvPr/>
        </p:nvPicPr>
        <p:blipFill>
          <a:blip r:embed="rId4"/>
          <a:stretch>
            <a:fillRect/>
          </a:stretch>
        </p:blipFill>
        <p:spPr>
          <a:xfrm>
            <a:off x="825092" y="2504367"/>
            <a:ext cx="4878529" cy="3682835"/>
          </a:xfrm>
          <a:prstGeom prst="rect">
            <a:avLst/>
          </a:prstGeom>
        </p:spPr>
      </p:pic>
      <p:sp>
        <p:nvSpPr>
          <p:cNvPr id="9" name="TextBox 8">
            <a:extLst>
              <a:ext uri="{FF2B5EF4-FFF2-40B4-BE49-F238E27FC236}">
                <a16:creationId xmlns:a16="http://schemas.microsoft.com/office/drawing/2014/main" id="{1C4E08B4-69CE-420A-AA48-EE167C51A2B7}"/>
              </a:ext>
            </a:extLst>
          </p:cNvPr>
          <p:cNvSpPr txBox="1"/>
          <p:nvPr/>
        </p:nvSpPr>
        <p:spPr>
          <a:xfrm>
            <a:off x="7417900" y="1755084"/>
            <a:ext cx="1005403" cy="461665"/>
          </a:xfrm>
          <a:prstGeom prst="rect">
            <a:avLst/>
          </a:prstGeom>
          <a:noFill/>
        </p:spPr>
        <p:txBody>
          <a:bodyPr wrap="none" rtlCol="0">
            <a:spAutoFit/>
          </a:bodyPr>
          <a:lstStyle/>
          <a:p>
            <a:r>
              <a:rPr lang="en-US" sz="2400" dirty="0"/>
              <a:t>PTSD</a:t>
            </a:r>
          </a:p>
        </p:txBody>
      </p:sp>
      <p:sp>
        <p:nvSpPr>
          <p:cNvPr id="10" name="TextBox 9">
            <a:extLst>
              <a:ext uri="{FF2B5EF4-FFF2-40B4-BE49-F238E27FC236}">
                <a16:creationId xmlns:a16="http://schemas.microsoft.com/office/drawing/2014/main" id="{9A23E2D4-2580-47E4-A3A5-0D7EB40E406A}"/>
              </a:ext>
            </a:extLst>
          </p:cNvPr>
          <p:cNvSpPr txBox="1"/>
          <p:nvPr/>
        </p:nvSpPr>
        <p:spPr>
          <a:xfrm>
            <a:off x="2652383" y="1897699"/>
            <a:ext cx="1229824" cy="461665"/>
          </a:xfrm>
          <a:prstGeom prst="rect">
            <a:avLst/>
          </a:prstGeom>
          <a:noFill/>
        </p:spPr>
        <p:txBody>
          <a:bodyPr wrap="none" rtlCol="0">
            <a:spAutoFit/>
          </a:bodyPr>
          <a:lstStyle/>
          <a:p>
            <a:r>
              <a:rPr lang="en-US" sz="2400" dirty="0"/>
              <a:t>Healthy</a:t>
            </a:r>
          </a:p>
        </p:txBody>
      </p:sp>
      <p:sp>
        <p:nvSpPr>
          <p:cNvPr id="11" name="TextBox 10">
            <a:extLst>
              <a:ext uri="{FF2B5EF4-FFF2-40B4-BE49-F238E27FC236}">
                <a16:creationId xmlns:a16="http://schemas.microsoft.com/office/drawing/2014/main" id="{3B24AC00-DB1C-4C4D-BE4A-A9D05B0E43FC}"/>
              </a:ext>
            </a:extLst>
          </p:cNvPr>
          <p:cNvSpPr txBox="1"/>
          <p:nvPr/>
        </p:nvSpPr>
        <p:spPr>
          <a:xfrm>
            <a:off x="2110057" y="2508682"/>
            <a:ext cx="800219" cy="369332"/>
          </a:xfrm>
          <a:prstGeom prst="rect">
            <a:avLst/>
          </a:prstGeom>
          <a:noFill/>
        </p:spPr>
        <p:txBody>
          <a:bodyPr wrap="none" rtlCol="0">
            <a:spAutoFit/>
          </a:bodyPr>
          <a:lstStyle/>
          <a:p>
            <a:r>
              <a:rPr lang="en-US" dirty="0"/>
              <a:t>dACC</a:t>
            </a:r>
          </a:p>
        </p:txBody>
      </p:sp>
      <p:sp>
        <p:nvSpPr>
          <p:cNvPr id="12" name="TextBox 11">
            <a:extLst>
              <a:ext uri="{FF2B5EF4-FFF2-40B4-BE49-F238E27FC236}">
                <a16:creationId xmlns:a16="http://schemas.microsoft.com/office/drawing/2014/main" id="{C92A5913-E387-498F-8330-6000F20574C6}"/>
              </a:ext>
            </a:extLst>
          </p:cNvPr>
          <p:cNvSpPr txBox="1"/>
          <p:nvPr/>
        </p:nvSpPr>
        <p:spPr>
          <a:xfrm>
            <a:off x="3961780" y="2552766"/>
            <a:ext cx="954107" cy="369332"/>
          </a:xfrm>
          <a:prstGeom prst="rect">
            <a:avLst/>
          </a:prstGeom>
          <a:noFill/>
        </p:spPr>
        <p:txBody>
          <a:bodyPr wrap="none" rtlCol="0">
            <a:spAutoFit/>
          </a:bodyPr>
          <a:lstStyle/>
          <a:p>
            <a:r>
              <a:rPr lang="en-US" dirty="0"/>
              <a:t>vmPFC</a:t>
            </a:r>
          </a:p>
        </p:txBody>
      </p:sp>
      <p:sp>
        <p:nvSpPr>
          <p:cNvPr id="13" name="TextBox 12">
            <a:extLst>
              <a:ext uri="{FF2B5EF4-FFF2-40B4-BE49-F238E27FC236}">
                <a16:creationId xmlns:a16="http://schemas.microsoft.com/office/drawing/2014/main" id="{C185A71B-F742-42C4-91C2-2F0A10600C61}"/>
              </a:ext>
            </a:extLst>
          </p:cNvPr>
          <p:cNvSpPr txBox="1"/>
          <p:nvPr/>
        </p:nvSpPr>
        <p:spPr>
          <a:xfrm>
            <a:off x="7017790" y="2552766"/>
            <a:ext cx="800219" cy="369332"/>
          </a:xfrm>
          <a:prstGeom prst="rect">
            <a:avLst/>
          </a:prstGeom>
          <a:noFill/>
        </p:spPr>
        <p:txBody>
          <a:bodyPr wrap="none" rtlCol="0">
            <a:spAutoFit/>
          </a:bodyPr>
          <a:lstStyle/>
          <a:p>
            <a:r>
              <a:rPr lang="en-US" dirty="0"/>
              <a:t>dACC</a:t>
            </a:r>
          </a:p>
        </p:txBody>
      </p:sp>
      <p:sp>
        <p:nvSpPr>
          <p:cNvPr id="14" name="TextBox 13">
            <a:extLst>
              <a:ext uri="{FF2B5EF4-FFF2-40B4-BE49-F238E27FC236}">
                <a16:creationId xmlns:a16="http://schemas.microsoft.com/office/drawing/2014/main" id="{624AE37A-9A8F-47DE-8DA5-12D1F5295F28}"/>
              </a:ext>
            </a:extLst>
          </p:cNvPr>
          <p:cNvSpPr txBox="1"/>
          <p:nvPr/>
        </p:nvSpPr>
        <p:spPr>
          <a:xfrm>
            <a:off x="9516632" y="2552766"/>
            <a:ext cx="954107" cy="369332"/>
          </a:xfrm>
          <a:prstGeom prst="rect">
            <a:avLst/>
          </a:prstGeom>
          <a:noFill/>
        </p:spPr>
        <p:txBody>
          <a:bodyPr wrap="none" rtlCol="0">
            <a:spAutoFit/>
          </a:bodyPr>
          <a:lstStyle/>
          <a:p>
            <a:r>
              <a:rPr lang="en-US" dirty="0"/>
              <a:t>vmPFC</a:t>
            </a:r>
          </a:p>
        </p:txBody>
      </p:sp>
      <p:sp>
        <p:nvSpPr>
          <p:cNvPr id="15" name="TextBox 14">
            <a:extLst>
              <a:ext uri="{FF2B5EF4-FFF2-40B4-BE49-F238E27FC236}">
                <a16:creationId xmlns:a16="http://schemas.microsoft.com/office/drawing/2014/main" id="{8E8AD637-2435-40C3-8BDA-CDF4D863A9FE}"/>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6" name="TextBox 15">
            <a:extLst>
              <a:ext uri="{FF2B5EF4-FFF2-40B4-BE49-F238E27FC236}">
                <a16:creationId xmlns:a16="http://schemas.microsoft.com/office/drawing/2014/main" id="{2E1D3F56-3FB3-437F-A809-FD1797F5D151}"/>
              </a:ext>
            </a:extLst>
          </p:cNvPr>
          <p:cNvSpPr txBox="1"/>
          <p:nvPr/>
        </p:nvSpPr>
        <p:spPr>
          <a:xfrm rot="19131676">
            <a:off x="1064708" y="5972489"/>
            <a:ext cx="872355" cy="307777"/>
          </a:xfrm>
          <a:prstGeom prst="rect">
            <a:avLst/>
          </a:prstGeom>
          <a:noFill/>
        </p:spPr>
        <p:txBody>
          <a:bodyPr wrap="none" rtlCol="0">
            <a:spAutoFit/>
          </a:bodyPr>
          <a:lstStyle/>
          <a:p>
            <a:pPr algn="ctr"/>
            <a:r>
              <a:rPr lang="en-US" sz="1400" dirty="0"/>
              <a:t>Baseline</a:t>
            </a:r>
            <a:endParaRPr lang="en-US" dirty="0"/>
          </a:p>
        </p:txBody>
      </p:sp>
      <p:sp>
        <p:nvSpPr>
          <p:cNvPr id="17" name="TextBox 16">
            <a:extLst>
              <a:ext uri="{FF2B5EF4-FFF2-40B4-BE49-F238E27FC236}">
                <a16:creationId xmlns:a16="http://schemas.microsoft.com/office/drawing/2014/main" id="{BDCA710A-C3A3-495F-AA14-12E15A885B6A}"/>
              </a:ext>
            </a:extLst>
          </p:cNvPr>
          <p:cNvSpPr txBox="1"/>
          <p:nvPr/>
        </p:nvSpPr>
        <p:spPr>
          <a:xfrm rot="19131676">
            <a:off x="1272756" y="607372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C8693482-F407-4E9D-98F7-7CCB69412C0E}"/>
              </a:ext>
            </a:extLst>
          </p:cNvPr>
          <p:cNvSpPr txBox="1"/>
          <p:nvPr/>
        </p:nvSpPr>
        <p:spPr>
          <a:xfrm>
            <a:off x="2162790" y="5846026"/>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EF8A5995-4585-47C4-AA1B-3C6D69CDE7DE}"/>
              </a:ext>
            </a:extLst>
          </p:cNvPr>
          <p:cNvSpPr txBox="1"/>
          <p:nvPr/>
        </p:nvSpPr>
        <p:spPr>
          <a:xfrm>
            <a:off x="2228367" y="6123007"/>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14A1BA95-9066-4BA8-99C1-BA15CDB29D9A}"/>
              </a:ext>
            </a:extLst>
          </p:cNvPr>
          <p:cNvSpPr txBox="1"/>
          <p:nvPr/>
        </p:nvSpPr>
        <p:spPr>
          <a:xfrm>
            <a:off x="2652349" y="5846026"/>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3" name="TextBox 22">
            <a:extLst>
              <a:ext uri="{FF2B5EF4-FFF2-40B4-BE49-F238E27FC236}">
                <a16:creationId xmlns:a16="http://schemas.microsoft.com/office/drawing/2014/main" id="{1A7236DE-03E5-4EDA-B245-653AABBB220D}"/>
              </a:ext>
            </a:extLst>
          </p:cNvPr>
          <p:cNvSpPr txBox="1"/>
          <p:nvPr/>
        </p:nvSpPr>
        <p:spPr>
          <a:xfrm rot="19131676">
            <a:off x="6417247" y="5968081"/>
            <a:ext cx="872355" cy="307777"/>
          </a:xfrm>
          <a:prstGeom prst="rect">
            <a:avLst/>
          </a:prstGeom>
          <a:noFill/>
        </p:spPr>
        <p:txBody>
          <a:bodyPr wrap="none" rtlCol="0">
            <a:spAutoFit/>
          </a:bodyPr>
          <a:lstStyle/>
          <a:p>
            <a:pPr algn="ctr"/>
            <a:r>
              <a:rPr lang="en-US" sz="1400" dirty="0"/>
              <a:t>Baseline</a:t>
            </a:r>
            <a:endParaRPr lang="en-US" dirty="0"/>
          </a:p>
        </p:txBody>
      </p:sp>
      <p:sp>
        <p:nvSpPr>
          <p:cNvPr id="24" name="TextBox 23">
            <a:extLst>
              <a:ext uri="{FF2B5EF4-FFF2-40B4-BE49-F238E27FC236}">
                <a16:creationId xmlns:a16="http://schemas.microsoft.com/office/drawing/2014/main" id="{79743261-3F58-4BE7-819C-49364DA88CD4}"/>
              </a:ext>
            </a:extLst>
          </p:cNvPr>
          <p:cNvSpPr txBox="1"/>
          <p:nvPr/>
        </p:nvSpPr>
        <p:spPr>
          <a:xfrm rot="19131676">
            <a:off x="6625295" y="6069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5" name="TextBox 24">
            <a:extLst>
              <a:ext uri="{FF2B5EF4-FFF2-40B4-BE49-F238E27FC236}">
                <a16:creationId xmlns:a16="http://schemas.microsoft.com/office/drawing/2014/main" id="{1B9B257A-AD7C-414E-B144-031FBD4E935C}"/>
              </a:ext>
            </a:extLst>
          </p:cNvPr>
          <p:cNvSpPr txBox="1"/>
          <p:nvPr/>
        </p:nvSpPr>
        <p:spPr>
          <a:xfrm>
            <a:off x="7515329" y="5841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6" name="TextBox 25">
            <a:extLst>
              <a:ext uri="{FF2B5EF4-FFF2-40B4-BE49-F238E27FC236}">
                <a16:creationId xmlns:a16="http://schemas.microsoft.com/office/drawing/2014/main" id="{C6DBEC71-1610-4732-A8F7-6AC0CA390383}"/>
              </a:ext>
            </a:extLst>
          </p:cNvPr>
          <p:cNvSpPr txBox="1"/>
          <p:nvPr/>
        </p:nvSpPr>
        <p:spPr>
          <a:xfrm>
            <a:off x="7580906" y="6118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7" name="TextBox 26">
            <a:extLst>
              <a:ext uri="{FF2B5EF4-FFF2-40B4-BE49-F238E27FC236}">
                <a16:creationId xmlns:a16="http://schemas.microsoft.com/office/drawing/2014/main" id="{BF917CB0-E4E8-4508-BD46-C78230938259}"/>
              </a:ext>
            </a:extLst>
          </p:cNvPr>
          <p:cNvSpPr txBox="1"/>
          <p:nvPr/>
        </p:nvSpPr>
        <p:spPr>
          <a:xfrm>
            <a:off x="8004888" y="5841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8" name="TextBox 27">
            <a:extLst>
              <a:ext uri="{FF2B5EF4-FFF2-40B4-BE49-F238E27FC236}">
                <a16:creationId xmlns:a16="http://schemas.microsoft.com/office/drawing/2014/main" id="{791D69BB-4FEC-48C2-B979-8FD827F6356B}"/>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70083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29C1-2882-1A4B-9678-078538E8F809}"/>
              </a:ext>
            </a:extLst>
          </p:cNvPr>
          <p:cNvSpPr>
            <a:spLocks noGrp="1"/>
          </p:cNvSpPr>
          <p:nvPr>
            <p:ph type="title"/>
          </p:nvPr>
        </p:nvSpPr>
        <p:spPr/>
        <p:txBody>
          <a:bodyPr/>
          <a:lstStyle/>
          <a:p>
            <a:r>
              <a:rPr lang="en-US" dirty="0"/>
              <a:t>Behavior – Hit Rates</a:t>
            </a:r>
          </a:p>
        </p:txBody>
      </p:sp>
      <p:pic>
        <p:nvPicPr>
          <p:cNvPr id="5" name="Picture 4">
            <a:extLst>
              <a:ext uri="{FF2B5EF4-FFF2-40B4-BE49-F238E27FC236}">
                <a16:creationId xmlns:a16="http://schemas.microsoft.com/office/drawing/2014/main" id="{4904F59C-782B-F34B-8B93-671999CB9BFA}"/>
              </a:ext>
            </a:extLst>
          </p:cNvPr>
          <p:cNvPicPr>
            <a:picLocks noChangeAspect="1"/>
          </p:cNvPicPr>
          <p:nvPr/>
        </p:nvPicPr>
        <p:blipFill>
          <a:blip r:embed="rId2"/>
          <a:srcRect/>
          <a:stretch/>
        </p:blipFill>
        <p:spPr>
          <a:xfrm>
            <a:off x="2981253" y="1694405"/>
            <a:ext cx="7629940" cy="4327210"/>
          </a:xfrm>
          <a:prstGeom prst="rect">
            <a:avLst/>
          </a:prstGeom>
        </p:spPr>
      </p:pic>
      <p:sp>
        <p:nvSpPr>
          <p:cNvPr id="3" name="TextBox 2">
            <a:extLst>
              <a:ext uri="{FF2B5EF4-FFF2-40B4-BE49-F238E27FC236}">
                <a16:creationId xmlns:a16="http://schemas.microsoft.com/office/drawing/2014/main" id="{5DF728F1-F9C1-4E40-815C-AC31D9B5F904}"/>
              </a:ext>
            </a:extLst>
          </p:cNvPr>
          <p:cNvSpPr txBox="1"/>
          <p:nvPr/>
        </p:nvSpPr>
        <p:spPr>
          <a:xfrm>
            <a:off x="423583" y="3325979"/>
            <a:ext cx="2602005" cy="1754326"/>
          </a:xfrm>
          <a:prstGeom prst="rect">
            <a:avLst/>
          </a:prstGeom>
          <a:noFill/>
        </p:spPr>
        <p:txBody>
          <a:bodyPr wrap="square" rtlCol="0">
            <a:spAutoFit/>
          </a:bodyPr>
          <a:lstStyle/>
          <a:p>
            <a:r>
              <a:rPr lang="en-US" dirty="0"/>
              <a:t>Main effects of encoding phase and CS type</a:t>
            </a:r>
          </a:p>
          <a:p>
            <a:endParaRPr lang="en-US" dirty="0"/>
          </a:p>
          <a:p>
            <a:r>
              <a:rPr lang="en-US" dirty="0"/>
              <a:t>Interaction of encoding phase X CS type</a:t>
            </a:r>
          </a:p>
        </p:txBody>
      </p:sp>
      <p:sp>
        <p:nvSpPr>
          <p:cNvPr id="6" name="TextBox 5">
            <a:extLst>
              <a:ext uri="{FF2B5EF4-FFF2-40B4-BE49-F238E27FC236}">
                <a16:creationId xmlns:a16="http://schemas.microsoft.com/office/drawing/2014/main" id="{2065E668-EDE3-4868-AB50-A7AC6E6DDFFC}"/>
              </a:ext>
            </a:extLst>
          </p:cNvPr>
          <p:cNvSpPr txBox="1"/>
          <p:nvPr/>
        </p:nvSpPr>
        <p:spPr>
          <a:xfrm>
            <a:off x="10736352" y="1694405"/>
            <a:ext cx="1095172" cy="1200329"/>
          </a:xfrm>
          <a:prstGeom prst="rect">
            <a:avLst/>
          </a:prstGeom>
          <a:noFill/>
        </p:spPr>
        <p:txBody>
          <a:bodyPr wrap="none" rtlCol="0">
            <a:spAutoFit/>
          </a:bodyPr>
          <a:lstStyle/>
          <a:p>
            <a:r>
              <a:rPr lang="en-US" sz="3600" dirty="0">
                <a:solidFill>
                  <a:srgbClr val="EE7D31"/>
                </a:solidFill>
              </a:rPr>
              <a:t>CS+</a:t>
            </a:r>
          </a:p>
          <a:p>
            <a:r>
              <a:rPr lang="en-US" sz="3600" dirty="0">
                <a:solidFill>
                  <a:srgbClr val="7F8081"/>
                </a:solidFill>
              </a:rPr>
              <a:t>CS-</a:t>
            </a:r>
          </a:p>
        </p:txBody>
      </p:sp>
    </p:spTree>
    <p:extLst>
      <p:ext uri="{BB962C8B-B14F-4D97-AF65-F5344CB8AC3E}">
        <p14:creationId xmlns:p14="http://schemas.microsoft.com/office/powerpoint/2010/main" val="175337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clock&#10;&#10;Description automatically generated">
            <a:extLst>
              <a:ext uri="{FF2B5EF4-FFF2-40B4-BE49-F238E27FC236}">
                <a16:creationId xmlns:a16="http://schemas.microsoft.com/office/drawing/2014/main" id="{4A25BD71-4077-4E89-A534-0972DC6C6847}"/>
              </a:ext>
            </a:extLst>
          </p:cNvPr>
          <p:cNvPicPr>
            <a:picLocks noChangeAspect="1"/>
          </p:cNvPicPr>
          <p:nvPr/>
        </p:nvPicPr>
        <p:blipFill>
          <a:blip r:embed="rId3"/>
          <a:stretch>
            <a:fillRect/>
          </a:stretch>
        </p:blipFill>
        <p:spPr>
          <a:xfrm>
            <a:off x="6154061" y="2183869"/>
            <a:ext cx="5148082" cy="3636271"/>
          </a:xfrm>
          <a:prstGeom prst="rect">
            <a:avLst/>
          </a:prstGeom>
        </p:spPr>
      </p:pic>
      <p:pic>
        <p:nvPicPr>
          <p:cNvPr id="25" name="Picture 24">
            <a:extLst>
              <a:ext uri="{FF2B5EF4-FFF2-40B4-BE49-F238E27FC236}">
                <a16:creationId xmlns:a16="http://schemas.microsoft.com/office/drawing/2014/main" id="{D970E946-76D5-4BA9-A5A4-5A91A6B2F888}"/>
              </a:ext>
            </a:extLst>
          </p:cNvPr>
          <p:cNvPicPr>
            <a:picLocks noChangeAspect="1"/>
          </p:cNvPicPr>
          <p:nvPr/>
        </p:nvPicPr>
        <p:blipFill>
          <a:blip r:embed="rId4"/>
          <a:stretch>
            <a:fillRect/>
          </a:stretch>
        </p:blipFill>
        <p:spPr>
          <a:xfrm>
            <a:off x="775769" y="2064996"/>
            <a:ext cx="5148082" cy="3755144"/>
          </a:xfrm>
          <a:prstGeom prst="rect">
            <a:avLst/>
          </a:prstGeom>
        </p:spPr>
      </p:pic>
      <p:sp>
        <p:nvSpPr>
          <p:cNvPr id="2" name="Title 1">
            <a:extLst>
              <a:ext uri="{FF2B5EF4-FFF2-40B4-BE49-F238E27FC236}">
                <a16:creationId xmlns:a16="http://schemas.microsoft.com/office/drawing/2014/main" id="{B612F8C1-F0BD-4BEA-91EE-4C1EA412A10F}"/>
              </a:ext>
            </a:extLst>
          </p:cNvPr>
          <p:cNvSpPr>
            <a:spLocks noGrp="1"/>
          </p:cNvSpPr>
          <p:nvPr>
            <p:ph type="title"/>
          </p:nvPr>
        </p:nvSpPr>
        <p:spPr/>
        <p:txBody>
          <a:bodyPr/>
          <a:lstStyle/>
          <a:p>
            <a:r>
              <a:rPr lang="en-US" dirty="0"/>
              <a:t>RSA to novel foils</a:t>
            </a:r>
          </a:p>
        </p:txBody>
      </p:sp>
      <p:sp>
        <p:nvSpPr>
          <p:cNvPr id="4" name="TextBox 3">
            <a:extLst>
              <a:ext uri="{FF2B5EF4-FFF2-40B4-BE49-F238E27FC236}">
                <a16:creationId xmlns:a16="http://schemas.microsoft.com/office/drawing/2014/main" id="{8A7DA725-D5CD-4ED0-A342-EE4CA0DE03ED}"/>
              </a:ext>
            </a:extLst>
          </p:cNvPr>
          <p:cNvSpPr txBox="1"/>
          <p:nvPr/>
        </p:nvSpPr>
        <p:spPr>
          <a:xfrm>
            <a:off x="8507589" y="1352695"/>
            <a:ext cx="1005403" cy="461665"/>
          </a:xfrm>
          <a:prstGeom prst="rect">
            <a:avLst/>
          </a:prstGeom>
          <a:noFill/>
        </p:spPr>
        <p:txBody>
          <a:bodyPr wrap="none" rtlCol="0">
            <a:spAutoFit/>
          </a:bodyPr>
          <a:lstStyle/>
          <a:p>
            <a:r>
              <a:rPr lang="en-US" sz="2400" dirty="0"/>
              <a:t>PTSD</a:t>
            </a:r>
          </a:p>
        </p:txBody>
      </p:sp>
      <p:sp>
        <p:nvSpPr>
          <p:cNvPr id="5" name="TextBox 4">
            <a:extLst>
              <a:ext uri="{FF2B5EF4-FFF2-40B4-BE49-F238E27FC236}">
                <a16:creationId xmlns:a16="http://schemas.microsoft.com/office/drawing/2014/main" id="{AD15653F-7C84-4739-B8E1-80BEE0A09326}"/>
              </a:ext>
            </a:extLst>
          </p:cNvPr>
          <p:cNvSpPr txBox="1"/>
          <p:nvPr/>
        </p:nvSpPr>
        <p:spPr>
          <a:xfrm>
            <a:off x="2572810" y="1377016"/>
            <a:ext cx="1229824" cy="461665"/>
          </a:xfrm>
          <a:prstGeom prst="rect">
            <a:avLst/>
          </a:prstGeom>
          <a:noFill/>
        </p:spPr>
        <p:txBody>
          <a:bodyPr wrap="none" rtlCol="0">
            <a:spAutoFit/>
          </a:bodyPr>
          <a:lstStyle/>
          <a:p>
            <a:r>
              <a:rPr lang="en-US" sz="2400" dirty="0"/>
              <a:t>Healthy</a:t>
            </a:r>
          </a:p>
        </p:txBody>
      </p:sp>
      <p:sp>
        <p:nvSpPr>
          <p:cNvPr id="6" name="TextBox 5">
            <a:extLst>
              <a:ext uri="{FF2B5EF4-FFF2-40B4-BE49-F238E27FC236}">
                <a16:creationId xmlns:a16="http://schemas.microsoft.com/office/drawing/2014/main" id="{B868252E-5577-4923-813F-E407F56EEAA9}"/>
              </a:ext>
            </a:extLst>
          </p:cNvPr>
          <p:cNvSpPr txBox="1"/>
          <p:nvPr/>
        </p:nvSpPr>
        <p:spPr>
          <a:xfrm>
            <a:off x="1772591" y="1819124"/>
            <a:ext cx="800219" cy="369332"/>
          </a:xfrm>
          <a:prstGeom prst="rect">
            <a:avLst/>
          </a:prstGeom>
          <a:noFill/>
        </p:spPr>
        <p:txBody>
          <a:bodyPr wrap="none" rtlCol="0">
            <a:spAutoFit/>
          </a:bodyPr>
          <a:lstStyle/>
          <a:p>
            <a:r>
              <a:rPr lang="en-US" dirty="0"/>
              <a:t>dACC</a:t>
            </a:r>
          </a:p>
        </p:txBody>
      </p:sp>
      <p:sp>
        <p:nvSpPr>
          <p:cNvPr id="7" name="TextBox 6">
            <a:extLst>
              <a:ext uri="{FF2B5EF4-FFF2-40B4-BE49-F238E27FC236}">
                <a16:creationId xmlns:a16="http://schemas.microsoft.com/office/drawing/2014/main" id="{C8A83836-800A-49A5-A188-442BD79B0D56}"/>
              </a:ext>
            </a:extLst>
          </p:cNvPr>
          <p:cNvSpPr txBox="1"/>
          <p:nvPr/>
        </p:nvSpPr>
        <p:spPr>
          <a:xfrm>
            <a:off x="4478793" y="1751845"/>
            <a:ext cx="954107" cy="369332"/>
          </a:xfrm>
          <a:prstGeom prst="rect">
            <a:avLst/>
          </a:prstGeom>
          <a:noFill/>
        </p:spPr>
        <p:txBody>
          <a:bodyPr wrap="none" rtlCol="0">
            <a:spAutoFit/>
          </a:bodyPr>
          <a:lstStyle/>
          <a:p>
            <a:r>
              <a:rPr lang="en-US" dirty="0"/>
              <a:t>vmPFC</a:t>
            </a:r>
          </a:p>
        </p:txBody>
      </p:sp>
      <p:sp>
        <p:nvSpPr>
          <p:cNvPr id="8" name="TextBox 7">
            <a:extLst>
              <a:ext uri="{FF2B5EF4-FFF2-40B4-BE49-F238E27FC236}">
                <a16:creationId xmlns:a16="http://schemas.microsoft.com/office/drawing/2014/main" id="{8080E1B2-6905-4D13-8F0E-BBA3E89199C2}"/>
              </a:ext>
            </a:extLst>
          </p:cNvPr>
          <p:cNvSpPr txBox="1"/>
          <p:nvPr/>
        </p:nvSpPr>
        <p:spPr>
          <a:xfrm>
            <a:off x="7120348" y="1696011"/>
            <a:ext cx="800219" cy="369332"/>
          </a:xfrm>
          <a:prstGeom prst="rect">
            <a:avLst/>
          </a:prstGeom>
          <a:noFill/>
        </p:spPr>
        <p:txBody>
          <a:bodyPr wrap="none" rtlCol="0">
            <a:spAutoFit/>
          </a:bodyPr>
          <a:lstStyle/>
          <a:p>
            <a:r>
              <a:rPr lang="en-US" dirty="0"/>
              <a:t>dACC</a:t>
            </a:r>
          </a:p>
        </p:txBody>
      </p:sp>
      <p:sp>
        <p:nvSpPr>
          <p:cNvPr id="9" name="TextBox 8">
            <a:extLst>
              <a:ext uri="{FF2B5EF4-FFF2-40B4-BE49-F238E27FC236}">
                <a16:creationId xmlns:a16="http://schemas.microsoft.com/office/drawing/2014/main" id="{659556B9-C7B7-48C4-ABCF-FB01A5683748}"/>
              </a:ext>
            </a:extLst>
          </p:cNvPr>
          <p:cNvSpPr txBox="1"/>
          <p:nvPr/>
        </p:nvSpPr>
        <p:spPr>
          <a:xfrm>
            <a:off x="9619190" y="1696011"/>
            <a:ext cx="954107" cy="369332"/>
          </a:xfrm>
          <a:prstGeom prst="rect">
            <a:avLst/>
          </a:prstGeom>
          <a:noFill/>
        </p:spPr>
        <p:txBody>
          <a:bodyPr wrap="none" rtlCol="0">
            <a:spAutoFit/>
          </a:bodyPr>
          <a:lstStyle/>
          <a:p>
            <a:r>
              <a:rPr lang="en-US" dirty="0"/>
              <a:t>vmPFC</a:t>
            </a:r>
          </a:p>
        </p:txBody>
      </p:sp>
      <p:sp>
        <p:nvSpPr>
          <p:cNvPr id="10" name="TextBox 9">
            <a:extLst>
              <a:ext uri="{FF2B5EF4-FFF2-40B4-BE49-F238E27FC236}">
                <a16:creationId xmlns:a16="http://schemas.microsoft.com/office/drawing/2014/main" id="{129C69DC-E977-4316-915C-17B9D0E5869C}"/>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1" name="TextBox 10">
            <a:extLst>
              <a:ext uri="{FF2B5EF4-FFF2-40B4-BE49-F238E27FC236}">
                <a16:creationId xmlns:a16="http://schemas.microsoft.com/office/drawing/2014/main" id="{CECF7617-C8D0-442F-B37F-2AB33912F4EA}"/>
              </a:ext>
            </a:extLst>
          </p:cNvPr>
          <p:cNvSpPr txBox="1"/>
          <p:nvPr/>
        </p:nvSpPr>
        <p:spPr>
          <a:xfrm rot="19131676">
            <a:off x="1064708" y="5972489"/>
            <a:ext cx="872355" cy="307777"/>
          </a:xfrm>
          <a:prstGeom prst="rect">
            <a:avLst/>
          </a:prstGeom>
          <a:noFill/>
        </p:spPr>
        <p:txBody>
          <a:bodyPr wrap="none" rtlCol="0">
            <a:spAutoFit/>
          </a:bodyPr>
          <a:lstStyle/>
          <a:p>
            <a:pPr algn="ctr"/>
            <a:r>
              <a:rPr lang="en-US" sz="1400" dirty="0"/>
              <a:t>Baseline</a:t>
            </a:r>
            <a:endParaRPr lang="en-US" dirty="0"/>
          </a:p>
        </p:txBody>
      </p:sp>
      <p:sp>
        <p:nvSpPr>
          <p:cNvPr id="12" name="TextBox 11">
            <a:extLst>
              <a:ext uri="{FF2B5EF4-FFF2-40B4-BE49-F238E27FC236}">
                <a16:creationId xmlns:a16="http://schemas.microsoft.com/office/drawing/2014/main" id="{6639BB2D-E0E6-4267-8D55-8ACA9180C908}"/>
              </a:ext>
            </a:extLst>
          </p:cNvPr>
          <p:cNvSpPr txBox="1"/>
          <p:nvPr/>
        </p:nvSpPr>
        <p:spPr>
          <a:xfrm rot="19131676">
            <a:off x="1272756" y="607372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3" name="TextBox 12">
            <a:extLst>
              <a:ext uri="{FF2B5EF4-FFF2-40B4-BE49-F238E27FC236}">
                <a16:creationId xmlns:a16="http://schemas.microsoft.com/office/drawing/2014/main" id="{65A1E4AB-8149-4620-8B7F-B6EC1F04A9C3}"/>
              </a:ext>
            </a:extLst>
          </p:cNvPr>
          <p:cNvSpPr txBox="1"/>
          <p:nvPr/>
        </p:nvSpPr>
        <p:spPr>
          <a:xfrm>
            <a:off x="2162790" y="5846026"/>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4" name="TextBox 13">
            <a:extLst>
              <a:ext uri="{FF2B5EF4-FFF2-40B4-BE49-F238E27FC236}">
                <a16:creationId xmlns:a16="http://schemas.microsoft.com/office/drawing/2014/main" id="{0D70C3F1-776F-4E49-9B1B-C9295503A53E}"/>
              </a:ext>
            </a:extLst>
          </p:cNvPr>
          <p:cNvSpPr txBox="1"/>
          <p:nvPr/>
        </p:nvSpPr>
        <p:spPr>
          <a:xfrm>
            <a:off x="2228367" y="6123007"/>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5" name="TextBox 14">
            <a:extLst>
              <a:ext uri="{FF2B5EF4-FFF2-40B4-BE49-F238E27FC236}">
                <a16:creationId xmlns:a16="http://schemas.microsoft.com/office/drawing/2014/main" id="{635B3CF7-6BCD-4E8C-8FFF-71C818CAB0DB}"/>
              </a:ext>
            </a:extLst>
          </p:cNvPr>
          <p:cNvSpPr txBox="1"/>
          <p:nvPr/>
        </p:nvSpPr>
        <p:spPr>
          <a:xfrm>
            <a:off x="2652349" y="5846026"/>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16" name="TextBox 15">
            <a:extLst>
              <a:ext uri="{FF2B5EF4-FFF2-40B4-BE49-F238E27FC236}">
                <a16:creationId xmlns:a16="http://schemas.microsoft.com/office/drawing/2014/main" id="{DA692A2F-68F1-411D-935F-2E97D92D3747}"/>
              </a:ext>
            </a:extLst>
          </p:cNvPr>
          <p:cNvSpPr txBox="1"/>
          <p:nvPr/>
        </p:nvSpPr>
        <p:spPr>
          <a:xfrm rot="19131676">
            <a:off x="6417247" y="5968081"/>
            <a:ext cx="872355" cy="307777"/>
          </a:xfrm>
          <a:prstGeom prst="rect">
            <a:avLst/>
          </a:prstGeom>
          <a:noFill/>
        </p:spPr>
        <p:txBody>
          <a:bodyPr wrap="none" rtlCol="0">
            <a:spAutoFit/>
          </a:bodyPr>
          <a:lstStyle/>
          <a:p>
            <a:pPr algn="ctr"/>
            <a:r>
              <a:rPr lang="en-US" sz="1400" dirty="0"/>
              <a:t>Baseline</a:t>
            </a:r>
            <a:endParaRPr lang="en-US" dirty="0"/>
          </a:p>
        </p:txBody>
      </p:sp>
      <p:sp>
        <p:nvSpPr>
          <p:cNvPr id="17" name="TextBox 16">
            <a:extLst>
              <a:ext uri="{FF2B5EF4-FFF2-40B4-BE49-F238E27FC236}">
                <a16:creationId xmlns:a16="http://schemas.microsoft.com/office/drawing/2014/main" id="{6154C7C8-576E-43D5-BA3E-35C0E204D1B2}"/>
              </a:ext>
            </a:extLst>
          </p:cNvPr>
          <p:cNvSpPr txBox="1"/>
          <p:nvPr/>
        </p:nvSpPr>
        <p:spPr>
          <a:xfrm rot="19131676">
            <a:off x="6625295" y="6069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3B8A2F50-7A0C-4DEB-9016-8FD2B9302AA3}"/>
              </a:ext>
            </a:extLst>
          </p:cNvPr>
          <p:cNvSpPr txBox="1"/>
          <p:nvPr/>
        </p:nvSpPr>
        <p:spPr>
          <a:xfrm>
            <a:off x="7515329" y="5841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081AF56F-5458-470B-9003-EF6B7614E8CA}"/>
              </a:ext>
            </a:extLst>
          </p:cNvPr>
          <p:cNvSpPr txBox="1"/>
          <p:nvPr/>
        </p:nvSpPr>
        <p:spPr>
          <a:xfrm>
            <a:off x="7580906" y="6118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9B8A2ED5-B50A-477F-96D5-44E5620B60A7}"/>
              </a:ext>
            </a:extLst>
          </p:cNvPr>
          <p:cNvSpPr txBox="1"/>
          <p:nvPr/>
        </p:nvSpPr>
        <p:spPr>
          <a:xfrm>
            <a:off x="8004888" y="5841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1" name="TextBox 20">
            <a:extLst>
              <a:ext uri="{FF2B5EF4-FFF2-40B4-BE49-F238E27FC236}">
                <a16:creationId xmlns:a16="http://schemas.microsoft.com/office/drawing/2014/main" id="{2EB7F7DB-4431-47F3-8797-5544A1ADEDD5}"/>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
        <p:nvSpPr>
          <p:cNvPr id="28" name="Rectangle 27">
            <a:extLst>
              <a:ext uri="{FF2B5EF4-FFF2-40B4-BE49-F238E27FC236}">
                <a16:creationId xmlns:a16="http://schemas.microsoft.com/office/drawing/2014/main" id="{3DBD3AF9-5DBF-405A-A982-4D2FA4705742}"/>
              </a:ext>
            </a:extLst>
          </p:cNvPr>
          <p:cNvSpPr/>
          <p:nvPr/>
        </p:nvSpPr>
        <p:spPr>
          <a:xfrm>
            <a:off x="1377794" y="2084553"/>
            <a:ext cx="4610531" cy="356799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1B0B0FE-D1AF-4728-9D87-7C4BC6C8F750}"/>
              </a:ext>
            </a:extLst>
          </p:cNvPr>
          <p:cNvSpPr/>
          <p:nvPr/>
        </p:nvSpPr>
        <p:spPr>
          <a:xfrm>
            <a:off x="6705024" y="2054812"/>
            <a:ext cx="4610531" cy="356799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23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BB46-72B7-F844-BC65-049BC86261D0}"/>
              </a:ext>
            </a:extLst>
          </p:cNvPr>
          <p:cNvSpPr>
            <a:spLocks noGrp="1"/>
          </p:cNvSpPr>
          <p:nvPr>
            <p:ph type="title"/>
          </p:nvPr>
        </p:nvSpPr>
        <p:spPr/>
        <p:txBody>
          <a:bodyPr/>
          <a:lstStyle/>
          <a:p>
            <a:r>
              <a:rPr lang="en-US" dirty="0"/>
              <a:t>Interim Summary – memory</a:t>
            </a:r>
          </a:p>
        </p:txBody>
      </p:sp>
      <p:sp>
        <p:nvSpPr>
          <p:cNvPr id="5" name="Content Placeholder 4">
            <a:extLst>
              <a:ext uri="{FF2B5EF4-FFF2-40B4-BE49-F238E27FC236}">
                <a16:creationId xmlns:a16="http://schemas.microsoft.com/office/drawing/2014/main" id="{3DE45272-A5F0-4586-ADC5-F0647DFE1C98}"/>
              </a:ext>
            </a:extLst>
          </p:cNvPr>
          <p:cNvSpPr>
            <a:spLocks noGrp="1"/>
          </p:cNvSpPr>
          <p:nvPr>
            <p:ph idx="1"/>
          </p:nvPr>
        </p:nvSpPr>
        <p:spPr>
          <a:xfrm>
            <a:off x="838200" y="2236304"/>
            <a:ext cx="10515600" cy="3423824"/>
          </a:xfrm>
        </p:spPr>
        <p:txBody>
          <a:bodyPr/>
          <a:lstStyle/>
          <a:p>
            <a:r>
              <a:rPr lang="en-US" dirty="0"/>
              <a:t>Selective reinstatement of fear memories are reinstated in the dACC regardless of memory episodic memory</a:t>
            </a:r>
          </a:p>
          <a:p>
            <a:pPr lvl="1"/>
            <a:r>
              <a:rPr lang="en-US" dirty="0"/>
              <a:t>Betters ways of pursuing this?</a:t>
            </a:r>
          </a:p>
          <a:p>
            <a:endParaRPr lang="en-US" dirty="0"/>
          </a:p>
          <a:p>
            <a:r>
              <a:rPr lang="en-US" dirty="0"/>
              <a:t>For healthy adults, vmPFC some selective RSA for novel foils</a:t>
            </a:r>
          </a:p>
          <a:p>
            <a:pPr lvl="1"/>
            <a:r>
              <a:rPr lang="en-US" dirty="0"/>
              <a:t>Need to investigate correct rejections vs. false alarms</a:t>
            </a:r>
          </a:p>
        </p:txBody>
      </p:sp>
    </p:spTree>
    <p:extLst>
      <p:ext uri="{BB962C8B-B14F-4D97-AF65-F5344CB8AC3E}">
        <p14:creationId xmlns:p14="http://schemas.microsoft.com/office/powerpoint/2010/main" val="373038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9D9-FAAD-425E-95DC-D17FBF2F1763}"/>
              </a:ext>
            </a:extLst>
          </p:cNvPr>
          <p:cNvSpPr>
            <a:spLocks noGrp="1"/>
          </p:cNvSpPr>
          <p:nvPr>
            <p:ph type="title"/>
          </p:nvPr>
        </p:nvSpPr>
        <p:spPr/>
        <p:txBody>
          <a:bodyPr>
            <a:normAutofit/>
          </a:bodyPr>
          <a:lstStyle/>
          <a:p>
            <a:r>
              <a:rPr lang="en-US" sz="3600" dirty="0"/>
              <a:t>What mechanism supports reinstatement in PFC?</a:t>
            </a:r>
          </a:p>
        </p:txBody>
      </p:sp>
      <p:sp>
        <p:nvSpPr>
          <p:cNvPr id="3" name="Content Placeholder 2">
            <a:extLst>
              <a:ext uri="{FF2B5EF4-FFF2-40B4-BE49-F238E27FC236}">
                <a16:creationId xmlns:a16="http://schemas.microsoft.com/office/drawing/2014/main" id="{D784F7A9-6497-4D89-983D-CE32FAB022F6}"/>
              </a:ext>
            </a:extLst>
          </p:cNvPr>
          <p:cNvSpPr>
            <a:spLocks noGrp="1"/>
          </p:cNvSpPr>
          <p:nvPr>
            <p:ph idx="1"/>
          </p:nvPr>
        </p:nvSpPr>
        <p:spPr/>
        <p:txBody>
          <a:bodyPr>
            <a:normAutofit fontScale="92500" lnSpcReduction="20000"/>
          </a:bodyPr>
          <a:lstStyle/>
          <a:p>
            <a:r>
              <a:rPr lang="en-US" sz="2400" dirty="0"/>
              <a:t>Functional connectivity - </a:t>
            </a:r>
            <a:r>
              <a:rPr lang="en-US" sz="2400" dirty="0" err="1"/>
              <a:t>gPPI</a:t>
            </a:r>
            <a:endParaRPr lang="en-US" sz="2400" dirty="0"/>
          </a:p>
          <a:p>
            <a:endParaRPr lang="en-US" sz="2400" dirty="0"/>
          </a:p>
          <a:p>
            <a:r>
              <a:rPr lang="en-US" sz="2400" dirty="0"/>
              <a:t>FSL, with SPM deconvolution to get neuronal signal</a:t>
            </a:r>
          </a:p>
          <a:p>
            <a:endParaRPr lang="en-US" sz="2400" dirty="0"/>
          </a:p>
          <a:p>
            <a:r>
              <a:rPr lang="en-US" sz="2400" dirty="0"/>
              <a:t>First pass analysis focuses on connections between our PFC ROIs, and the hippocampus and amygdala</a:t>
            </a:r>
          </a:p>
          <a:p>
            <a:endParaRPr lang="en-US" sz="2400" dirty="0"/>
          </a:p>
          <a:p>
            <a:r>
              <a:rPr lang="en-US" sz="2400" dirty="0"/>
              <a:t>Comparison is CS+ acquisition vs. CS+ encoding</a:t>
            </a:r>
          </a:p>
          <a:p>
            <a:endParaRPr lang="en-US" sz="2400" dirty="0"/>
          </a:p>
          <a:p>
            <a:r>
              <a:rPr lang="en-US" sz="2400" dirty="0"/>
              <a:t>Retrieval, and encoding</a:t>
            </a:r>
          </a:p>
          <a:p>
            <a:endParaRPr lang="en-US" sz="2400" dirty="0"/>
          </a:p>
          <a:p>
            <a:r>
              <a:rPr lang="en-US" sz="2400" dirty="0"/>
              <a:t>Ignoring memory status, also does not reflect early vs. late extinction</a:t>
            </a:r>
          </a:p>
        </p:txBody>
      </p:sp>
    </p:spTree>
    <p:extLst>
      <p:ext uri="{BB962C8B-B14F-4D97-AF65-F5344CB8AC3E}">
        <p14:creationId xmlns:p14="http://schemas.microsoft.com/office/powerpoint/2010/main" val="6143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D24B-D42B-4F9E-AA91-CE9E9F98289F}"/>
              </a:ext>
            </a:extLst>
          </p:cNvPr>
          <p:cNvSpPr>
            <a:spLocks noGrp="1"/>
          </p:cNvSpPr>
          <p:nvPr>
            <p:ph type="title"/>
          </p:nvPr>
        </p:nvSpPr>
        <p:spPr/>
        <p:txBody>
          <a:bodyPr/>
          <a:lstStyle/>
          <a:p>
            <a:r>
              <a:rPr lang="en-US" dirty="0" err="1"/>
              <a:t>gPPI</a:t>
            </a:r>
            <a:r>
              <a:rPr lang="en-US" dirty="0"/>
              <a:t> – retrieval</a:t>
            </a:r>
          </a:p>
        </p:txBody>
      </p:sp>
      <p:pic>
        <p:nvPicPr>
          <p:cNvPr id="7" name="Picture 6" descr="A picture containing green&#10;&#10;Description automatically generated">
            <a:extLst>
              <a:ext uri="{FF2B5EF4-FFF2-40B4-BE49-F238E27FC236}">
                <a16:creationId xmlns:a16="http://schemas.microsoft.com/office/drawing/2014/main" id="{9EC98829-3029-438A-B557-AF659E66DED0}"/>
              </a:ext>
            </a:extLst>
          </p:cNvPr>
          <p:cNvPicPr>
            <a:picLocks noChangeAspect="1"/>
          </p:cNvPicPr>
          <p:nvPr/>
        </p:nvPicPr>
        <p:blipFill rotWithShape="1">
          <a:blip r:embed="rId3"/>
          <a:srcRect b="36058"/>
          <a:stretch/>
        </p:blipFill>
        <p:spPr>
          <a:xfrm>
            <a:off x="1012135" y="2728008"/>
            <a:ext cx="5083865" cy="1341580"/>
          </a:xfrm>
          <a:prstGeom prst="rect">
            <a:avLst/>
          </a:prstGeom>
        </p:spPr>
      </p:pic>
      <p:pic>
        <p:nvPicPr>
          <p:cNvPr id="8" name="Picture 7">
            <a:extLst>
              <a:ext uri="{FF2B5EF4-FFF2-40B4-BE49-F238E27FC236}">
                <a16:creationId xmlns:a16="http://schemas.microsoft.com/office/drawing/2014/main" id="{FDF82C39-A4C4-48E2-B1D1-09F07B5070ED}"/>
              </a:ext>
            </a:extLst>
          </p:cNvPr>
          <p:cNvPicPr>
            <a:picLocks noChangeAspect="1"/>
          </p:cNvPicPr>
          <p:nvPr/>
        </p:nvPicPr>
        <p:blipFill rotWithShape="1">
          <a:blip r:embed="rId4"/>
          <a:srcRect l="27794" t="82165" r="26300"/>
          <a:stretch/>
        </p:blipFill>
        <p:spPr>
          <a:xfrm>
            <a:off x="3970683" y="5959764"/>
            <a:ext cx="3766930" cy="603451"/>
          </a:xfrm>
          <a:prstGeom prst="rect">
            <a:avLst/>
          </a:prstGeom>
        </p:spPr>
      </p:pic>
      <p:sp>
        <p:nvSpPr>
          <p:cNvPr id="9" name="TextBox 8">
            <a:extLst>
              <a:ext uri="{FF2B5EF4-FFF2-40B4-BE49-F238E27FC236}">
                <a16:creationId xmlns:a16="http://schemas.microsoft.com/office/drawing/2014/main" id="{87E51218-58CE-4A74-97BD-826E9F9400EC}"/>
              </a:ext>
            </a:extLst>
          </p:cNvPr>
          <p:cNvSpPr txBox="1"/>
          <p:nvPr/>
        </p:nvSpPr>
        <p:spPr>
          <a:xfrm>
            <a:off x="2234882" y="5956050"/>
            <a:ext cx="1806970" cy="369332"/>
          </a:xfrm>
          <a:prstGeom prst="rect">
            <a:avLst/>
          </a:prstGeom>
          <a:noFill/>
        </p:spPr>
        <p:txBody>
          <a:bodyPr wrap="none" rtlCol="0">
            <a:spAutoFit/>
          </a:bodyPr>
          <a:lstStyle/>
          <a:p>
            <a:pPr algn="ctr"/>
            <a:r>
              <a:rPr lang="en-US" dirty="0">
                <a:solidFill>
                  <a:srgbClr val="6E1D6D"/>
                </a:solidFill>
              </a:rPr>
              <a:t>CS+ Acquisition</a:t>
            </a:r>
            <a:endParaRPr lang="en-US" sz="2400" dirty="0">
              <a:solidFill>
                <a:srgbClr val="6E1D6D"/>
              </a:solidFill>
            </a:endParaRPr>
          </a:p>
        </p:txBody>
      </p:sp>
      <p:sp>
        <p:nvSpPr>
          <p:cNvPr id="10" name="TextBox 9">
            <a:extLst>
              <a:ext uri="{FF2B5EF4-FFF2-40B4-BE49-F238E27FC236}">
                <a16:creationId xmlns:a16="http://schemas.microsoft.com/office/drawing/2014/main" id="{40CCCAD4-F28B-43EC-A35E-AAF3AD5FD8DF}"/>
              </a:ext>
            </a:extLst>
          </p:cNvPr>
          <p:cNvSpPr txBox="1"/>
          <p:nvPr/>
        </p:nvSpPr>
        <p:spPr>
          <a:xfrm>
            <a:off x="7633163" y="5959764"/>
            <a:ext cx="1704314" cy="369332"/>
          </a:xfrm>
          <a:prstGeom prst="rect">
            <a:avLst/>
          </a:prstGeom>
          <a:noFill/>
        </p:spPr>
        <p:txBody>
          <a:bodyPr wrap="none" rtlCol="0">
            <a:spAutoFit/>
          </a:bodyPr>
          <a:lstStyle/>
          <a:p>
            <a:pPr algn="ctr"/>
            <a:r>
              <a:rPr lang="en-US" dirty="0">
                <a:solidFill>
                  <a:srgbClr val="42775A"/>
                </a:solidFill>
              </a:rPr>
              <a:t>CS+ Extinction</a:t>
            </a:r>
          </a:p>
        </p:txBody>
      </p:sp>
      <p:sp>
        <p:nvSpPr>
          <p:cNvPr id="11" name="TextBox 10">
            <a:extLst>
              <a:ext uri="{FF2B5EF4-FFF2-40B4-BE49-F238E27FC236}">
                <a16:creationId xmlns:a16="http://schemas.microsoft.com/office/drawing/2014/main" id="{442A9B94-27D9-4D86-9383-669298689D9E}"/>
              </a:ext>
            </a:extLst>
          </p:cNvPr>
          <p:cNvSpPr txBox="1"/>
          <p:nvPr/>
        </p:nvSpPr>
        <p:spPr>
          <a:xfrm>
            <a:off x="3822393" y="5660335"/>
            <a:ext cx="4063509" cy="369332"/>
          </a:xfrm>
          <a:prstGeom prst="rect">
            <a:avLst/>
          </a:prstGeom>
          <a:noFill/>
        </p:spPr>
        <p:txBody>
          <a:bodyPr wrap="square" rtlCol="0">
            <a:spAutoFit/>
          </a:bodyPr>
          <a:lstStyle/>
          <a:p>
            <a:pPr algn="ctr"/>
            <a:r>
              <a:rPr lang="en-US" dirty="0"/>
              <a:t>t statistic (two-tailed)</a:t>
            </a:r>
          </a:p>
        </p:txBody>
      </p:sp>
      <p:sp>
        <p:nvSpPr>
          <p:cNvPr id="12" name="TextBox 11">
            <a:extLst>
              <a:ext uri="{FF2B5EF4-FFF2-40B4-BE49-F238E27FC236}">
                <a16:creationId xmlns:a16="http://schemas.microsoft.com/office/drawing/2014/main" id="{6C915731-85CC-413D-A2B7-93B16BDB1601}"/>
              </a:ext>
            </a:extLst>
          </p:cNvPr>
          <p:cNvSpPr txBox="1"/>
          <p:nvPr/>
        </p:nvSpPr>
        <p:spPr>
          <a:xfrm>
            <a:off x="137858" y="2839410"/>
            <a:ext cx="729687" cy="338554"/>
          </a:xfrm>
          <a:prstGeom prst="rect">
            <a:avLst/>
          </a:prstGeom>
          <a:noFill/>
        </p:spPr>
        <p:txBody>
          <a:bodyPr wrap="none" rtlCol="0">
            <a:spAutoFit/>
          </a:bodyPr>
          <a:lstStyle/>
          <a:p>
            <a:r>
              <a:rPr lang="en-US" sz="1600" dirty="0"/>
              <a:t>dACC</a:t>
            </a:r>
          </a:p>
        </p:txBody>
      </p:sp>
      <p:sp>
        <p:nvSpPr>
          <p:cNvPr id="13" name="TextBox 12">
            <a:extLst>
              <a:ext uri="{FF2B5EF4-FFF2-40B4-BE49-F238E27FC236}">
                <a16:creationId xmlns:a16="http://schemas.microsoft.com/office/drawing/2014/main" id="{C129ADBB-A852-452A-A8C3-1FFA87656A19}"/>
              </a:ext>
            </a:extLst>
          </p:cNvPr>
          <p:cNvSpPr txBox="1"/>
          <p:nvPr/>
        </p:nvSpPr>
        <p:spPr>
          <a:xfrm>
            <a:off x="68928" y="3391903"/>
            <a:ext cx="867545" cy="338554"/>
          </a:xfrm>
          <a:prstGeom prst="rect">
            <a:avLst/>
          </a:prstGeom>
          <a:noFill/>
        </p:spPr>
        <p:txBody>
          <a:bodyPr wrap="none" rtlCol="0">
            <a:spAutoFit/>
          </a:bodyPr>
          <a:lstStyle/>
          <a:p>
            <a:r>
              <a:rPr lang="en-US" sz="1600" dirty="0"/>
              <a:t>vmPFC</a:t>
            </a:r>
          </a:p>
        </p:txBody>
      </p:sp>
      <p:sp>
        <p:nvSpPr>
          <p:cNvPr id="14" name="TextBox 13">
            <a:extLst>
              <a:ext uri="{FF2B5EF4-FFF2-40B4-BE49-F238E27FC236}">
                <a16:creationId xmlns:a16="http://schemas.microsoft.com/office/drawing/2014/main" id="{06746354-EC7F-4E48-A953-0AF8B1C7B3D2}"/>
              </a:ext>
            </a:extLst>
          </p:cNvPr>
          <p:cNvSpPr txBox="1"/>
          <p:nvPr/>
        </p:nvSpPr>
        <p:spPr>
          <a:xfrm>
            <a:off x="137858" y="2232743"/>
            <a:ext cx="854765" cy="369332"/>
          </a:xfrm>
          <a:prstGeom prst="rect">
            <a:avLst/>
          </a:prstGeom>
          <a:noFill/>
        </p:spPr>
        <p:txBody>
          <a:bodyPr wrap="square" rtlCol="0">
            <a:spAutoFit/>
          </a:bodyPr>
          <a:lstStyle/>
          <a:p>
            <a:pPr algn="ctr"/>
            <a:r>
              <a:rPr lang="en-US" u="sng" dirty="0"/>
              <a:t>Target</a:t>
            </a:r>
          </a:p>
        </p:txBody>
      </p:sp>
      <p:sp>
        <p:nvSpPr>
          <p:cNvPr id="15" name="TextBox 14">
            <a:extLst>
              <a:ext uri="{FF2B5EF4-FFF2-40B4-BE49-F238E27FC236}">
                <a16:creationId xmlns:a16="http://schemas.microsoft.com/office/drawing/2014/main" id="{030C06A8-A061-4815-A441-BB8D093C1A1D}"/>
              </a:ext>
            </a:extLst>
          </p:cNvPr>
          <p:cNvSpPr txBox="1"/>
          <p:nvPr/>
        </p:nvSpPr>
        <p:spPr>
          <a:xfrm>
            <a:off x="1807499" y="4644600"/>
            <a:ext cx="854765" cy="369332"/>
          </a:xfrm>
          <a:prstGeom prst="rect">
            <a:avLst/>
          </a:prstGeom>
          <a:noFill/>
        </p:spPr>
        <p:txBody>
          <a:bodyPr wrap="square" rtlCol="0">
            <a:spAutoFit/>
          </a:bodyPr>
          <a:lstStyle/>
          <a:p>
            <a:pPr algn="ctr"/>
            <a:r>
              <a:rPr lang="en-US" u="sng" dirty="0"/>
              <a:t>Seed</a:t>
            </a:r>
          </a:p>
        </p:txBody>
      </p:sp>
      <p:sp>
        <p:nvSpPr>
          <p:cNvPr id="17" name="TextBox 16">
            <a:extLst>
              <a:ext uri="{FF2B5EF4-FFF2-40B4-BE49-F238E27FC236}">
                <a16:creationId xmlns:a16="http://schemas.microsoft.com/office/drawing/2014/main" id="{5AB155A7-1970-4528-A35E-29A0A0E43C8A}"/>
              </a:ext>
            </a:extLst>
          </p:cNvPr>
          <p:cNvSpPr txBox="1"/>
          <p:nvPr/>
        </p:nvSpPr>
        <p:spPr>
          <a:xfrm rot="19800000">
            <a:off x="676248" y="4019227"/>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18" name="TextBox 17">
            <a:extLst>
              <a:ext uri="{FF2B5EF4-FFF2-40B4-BE49-F238E27FC236}">
                <a16:creationId xmlns:a16="http://schemas.microsoft.com/office/drawing/2014/main" id="{B019C1E6-1F94-454F-BCBE-FC61C9B1AB9C}"/>
              </a:ext>
            </a:extLst>
          </p:cNvPr>
          <p:cNvSpPr txBox="1"/>
          <p:nvPr/>
        </p:nvSpPr>
        <p:spPr>
          <a:xfrm rot="19800000">
            <a:off x="1229724" y="4019227"/>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19" name="TextBox 18">
            <a:extLst>
              <a:ext uri="{FF2B5EF4-FFF2-40B4-BE49-F238E27FC236}">
                <a16:creationId xmlns:a16="http://schemas.microsoft.com/office/drawing/2014/main" id="{F858621A-7D0F-4DDD-B1E5-56A37D443569}"/>
              </a:ext>
            </a:extLst>
          </p:cNvPr>
          <p:cNvSpPr txBox="1"/>
          <p:nvPr/>
        </p:nvSpPr>
        <p:spPr>
          <a:xfrm rot="19800000">
            <a:off x="1720811" y="4019227"/>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20" name="TextBox 19">
            <a:extLst>
              <a:ext uri="{FF2B5EF4-FFF2-40B4-BE49-F238E27FC236}">
                <a16:creationId xmlns:a16="http://schemas.microsoft.com/office/drawing/2014/main" id="{E0A56C18-EFA1-47A3-9B17-47974C88EB10}"/>
              </a:ext>
            </a:extLst>
          </p:cNvPr>
          <p:cNvSpPr txBox="1"/>
          <p:nvPr/>
        </p:nvSpPr>
        <p:spPr>
          <a:xfrm rot="19800000">
            <a:off x="2303700" y="4019227"/>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26" name="TextBox 25">
            <a:extLst>
              <a:ext uri="{FF2B5EF4-FFF2-40B4-BE49-F238E27FC236}">
                <a16:creationId xmlns:a16="http://schemas.microsoft.com/office/drawing/2014/main" id="{2E2D76C8-7724-44B2-910D-198922155674}"/>
              </a:ext>
            </a:extLst>
          </p:cNvPr>
          <p:cNvSpPr txBox="1"/>
          <p:nvPr/>
        </p:nvSpPr>
        <p:spPr>
          <a:xfrm>
            <a:off x="4406331" y="1843936"/>
            <a:ext cx="1005403" cy="461665"/>
          </a:xfrm>
          <a:prstGeom prst="rect">
            <a:avLst/>
          </a:prstGeom>
          <a:noFill/>
        </p:spPr>
        <p:txBody>
          <a:bodyPr wrap="none" rtlCol="0">
            <a:spAutoFit/>
          </a:bodyPr>
          <a:lstStyle/>
          <a:p>
            <a:r>
              <a:rPr lang="en-US" sz="2400" dirty="0"/>
              <a:t>PTSD</a:t>
            </a:r>
          </a:p>
        </p:txBody>
      </p:sp>
      <p:sp>
        <p:nvSpPr>
          <p:cNvPr id="27" name="TextBox 26">
            <a:extLst>
              <a:ext uri="{FF2B5EF4-FFF2-40B4-BE49-F238E27FC236}">
                <a16:creationId xmlns:a16="http://schemas.microsoft.com/office/drawing/2014/main" id="{0CBC9CB3-E422-4FEC-915B-39A72C9491A7}"/>
              </a:ext>
            </a:extLst>
          </p:cNvPr>
          <p:cNvSpPr txBox="1"/>
          <p:nvPr/>
        </p:nvSpPr>
        <p:spPr>
          <a:xfrm>
            <a:off x="1669986" y="1843936"/>
            <a:ext cx="1229824" cy="461665"/>
          </a:xfrm>
          <a:prstGeom prst="rect">
            <a:avLst/>
          </a:prstGeom>
          <a:noFill/>
        </p:spPr>
        <p:txBody>
          <a:bodyPr wrap="none" rtlCol="0">
            <a:spAutoFit/>
          </a:bodyPr>
          <a:lstStyle/>
          <a:p>
            <a:r>
              <a:rPr lang="en-US" sz="2400" dirty="0"/>
              <a:t>Healthy</a:t>
            </a:r>
          </a:p>
        </p:txBody>
      </p:sp>
      <p:sp>
        <p:nvSpPr>
          <p:cNvPr id="28" name="Rectangle 27">
            <a:extLst>
              <a:ext uri="{FF2B5EF4-FFF2-40B4-BE49-F238E27FC236}">
                <a16:creationId xmlns:a16="http://schemas.microsoft.com/office/drawing/2014/main" id="{BB31F360-B545-4312-AEA9-6577453A5576}"/>
              </a:ext>
            </a:extLst>
          </p:cNvPr>
          <p:cNvSpPr/>
          <p:nvPr/>
        </p:nvSpPr>
        <p:spPr>
          <a:xfrm>
            <a:off x="3781839" y="2602074"/>
            <a:ext cx="2389821" cy="128605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drawing&#10;&#10;Description automatically generated">
            <a:extLst>
              <a:ext uri="{FF2B5EF4-FFF2-40B4-BE49-F238E27FC236}">
                <a16:creationId xmlns:a16="http://schemas.microsoft.com/office/drawing/2014/main" id="{4BCC374B-827A-437E-843E-6FD96FF56634}"/>
              </a:ext>
            </a:extLst>
          </p:cNvPr>
          <p:cNvPicPr>
            <a:picLocks noChangeAspect="1"/>
          </p:cNvPicPr>
          <p:nvPr/>
        </p:nvPicPr>
        <p:blipFill rotWithShape="1">
          <a:blip r:embed="rId5"/>
          <a:srcRect r="69991" b="18065"/>
          <a:stretch/>
        </p:blipFill>
        <p:spPr>
          <a:xfrm>
            <a:off x="7976152" y="2232743"/>
            <a:ext cx="1279555" cy="2503374"/>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4A66168E-6D00-43E2-8E8D-DE2D1F100CE7}"/>
              </a:ext>
            </a:extLst>
          </p:cNvPr>
          <p:cNvPicPr>
            <a:picLocks noChangeAspect="1"/>
          </p:cNvPicPr>
          <p:nvPr/>
        </p:nvPicPr>
        <p:blipFill rotWithShape="1">
          <a:blip r:embed="rId5"/>
          <a:srcRect l="69991" b="18065"/>
          <a:stretch/>
        </p:blipFill>
        <p:spPr>
          <a:xfrm>
            <a:off x="9649087" y="2262681"/>
            <a:ext cx="1279554" cy="2503374"/>
          </a:xfrm>
          <a:prstGeom prst="rect">
            <a:avLst/>
          </a:prstGeom>
        </p:spPr>
      </p:pic>
      <p:sp>
        <p:nvSpPr>
          <p:cNvPr id="33" name="TextBox 32">
            <a:extLst>
              <a:ext uri="{FF2B5EF4-FFF2-40B4-BE49-F238E27FC236}">
                <a16:creationId xmlns:a16="http://schemas.microsoft.com/office/drawing/2014/main" id="{B768AF59-0217-403A-85E0-A4120D6BC11B}"/>
              </a:ext>
            </a:extLst>
          </p:cNvPr>
          <p:cNvSpPr txBox="1"/>
          <p:nvPr/>
        </p:nvSpPr>
        <p:spPr>
          <a:xfrm>
            <a:off x="7926453" y="4655039"/>
            <a:ext cx="729687" cy="338554"/>
          </a:xfrm>
          <a:prstGeom prst="rect">
            <a:avLst/>
          </a:prstGeom>
          <a:noFill/>
        </p:spPr>
        <p:txBody>
          <a:bodyPr wrap="none" rtlCol="0">
            <a:spAutoFit/>
          </a:bodyPr>
          <a:lstStyle/>
          <a:p>
            <a:r>
              <a:rPr lang="en-US" sz="1600" dirty="0"/>
              <a:t>dACC</a:t>
            </a:r>
          </a:p>
        </p:txBody>
      </p:sp>
      <p:sp>
        <p:nvSpPr>
          <p:cNvPr id="34" name="TextBox 33">
            <a:extLst>
              <a:ext uri="{FF2B5EF4-FFF2-40B4-BE49-F238E27FC236}">
                <a16:creationId xmlns:a16="http://schemas.microsoft.com/office/drawing/2014/main" id="{632841CE-A065-427A-ACC2-60ADA86B4422}"/>
              </a:ext>
            </a:extLst>
          </p:cNvPr>
          <p:cNvSpPr txBox="1"/>
          <p:nvPr/>
        </p:nvSpPr>
        <p:spPr>
          <a:xfrm>
            <a:off x="8522151" y="4644600"/>
            <a:ext cx="867545" cy="338554"/>
          </a:xfrm>
          <a:prstGeom prst="rect">
            <a:avLst/>
          </a:prstGeom>
          <a:noFill/>
        </p:spPr>
        <p:txBody>
          <a:bodyPr wrap="none" rtlCol="0">
            <a:spAutoFit/>
          </a:bodyPr>
          <a:lstStyle/>
          <a:p>
            <a:r>
              <a:rPr lang="en-US" sz="1600" dirty="0"/>
              <a:t>vmPFC</a:t>
            </a:r>
          </a:p>
        </p:txBody>
      </p:sp>
      <p:sp>
        <p:nvSpPr>
          <p:cNvPr id="35" name="TextBox 34">
            <a:extLst>
              <a:ext uri="{FF2B5EF4-FFF2-40B4-BE49-F238E27FC236}">
                <a16:creationId xmlns:a16="http://schemas.microsoft.com/office/drawing/2014/main" id="{5253F896-1138-4240-93CE-E9D32BC4892B}"/>
              </a:ext>
            </a:extLst>
          </p:cNvPr>
          <p:cNvSpPr txBox="1"/>
          <p:nvPr/>
        </p:nvSpPr>
        <p:spPr>
          <a:xfrm>
            <a:off x="8228757" y="5023843"/>
            <a:ext cx="854765" cy="369332"/>
          </a:xfrm>
          <a:prstGeom prst="rect">
            <a:avLst/>
          </a:prstGeom>
          <a:noFill/>
        </p:spPr>
        <p:txBody>
          <a:bodyPr wrap="square" rtlCol="0">
            <a:spAutoFit/>
          </a:bodyPr>
          <a:lstStyle/>
          <a:p>
            <a:pPr algn="ctr"/>
            <a:r>
              <a:rPr lang="en-US" u="sng" dirty="0"/>
              <a:t>Seed</a:t>
            </a:r>
          </a:p>
        </p:txBody>
      </p:sp>
      <p:sp>
        <p:nvSpPr>
          <p:cNvPr id="36" name="TextBox 35">
            <a:extLst>
              <a:ext uri="{FF2B5EF4-FFF2-40B4-BE49-F238E27FC236}">
                <a16:creationId xmlns:a16="http://schemas.microsoft.com/office/drawing/2014/main" id="{D311B516-E220-4897-A0BD-25E6C121554B}"/>
              </a:ext>
            </a:extLst>
          </p:cNvPr>
          <p:cNvSpPr txBox="1"/>
          <p:nvPr/>
        </p:nvSpPr>
        <p:spPr>
          <a:xfrm>
            <a:off x="7121387" y="1699195"/>
            <a:ext cx="854765" cy="369332"/>
          </a:xfrm>
          <a:prstGeom prst="rect">
            <a:avLst/>
          </a:prstGeom>
          <a:noFill/>
        </p:spPr>
        <p:txBody>
          <a:bodyPr wrap="square" rtlCol="0">
            <a:spAutoFit/>
          </a:bodyPr>
          <a:lstStyle/>
          <a:p>
            <a:pPr algn="ctr"/>
            <a:r>
              <a:rPr lang="en-US" u="sng" dirty="0"/>
              <a:t>Target</a:t>
            </a:r>
          </a:p>
        </p:txBody>
      </p:sp>
      <p:sp>
        <p:nvSpPr>
          <p:cNvPr id="37" name="TextBox 36">
            <a:extLst>
              <a:ext uri="{FF2B5EF4-FFF2-40B4-BE49-F238E27FC236}">
                <a16:creationId xmlns:a16="http://schemas.microsoft.com/office/drawing/2014/main" id="{D88840FA-F52F-4460-9968-15490B659008}"/>
              </a:ext>
            </a:extLst>
          </p:cNvPr>
          <p:cNvSpPr txBox="1"/>
          <p:nvPr/>
        </p:nvSpPr>
        <p:spPr>
          <a:xfrm>
            <a:off x="7083757" y="2334064"/>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38" name="TextBox 37">
            <a:extLst>
              <a:ext uri="{FF2B5EF4-FFF2-40B4-BE49-F238E27FC236}">
                <a16:creationId xmlns:a16="http://schemas.microsoft.com/office/drawing/2014/main" id="{E06CF53A-A180-4598-95AF-DEC1E8B67FFC}"/>
              </a:ext>
            </a:extLst>
          </p:cNvPr>
          <p:cNvSpPr txBox="1"/>
          <p:nvPr/>
        </p:nvSpPr>
        <p:spPr>
          <a:xfrm>
            <a:off x="7117419" y="2900653"/>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39" name="TextBox 38">
            <a:extLst>
              <a:ext uri="{FF2B5EF4-FFF2-40B4-BE49-F238E27FC236}">
                <a16:creationId xmlns:a16="http://schemas.microsoft.com/office/drawing/2014/main" id="{CEEB8BB6-5CE4-44FE-B2F2-EA20B322A37F}"/>
              </a:ext>
            </a:extLst>
          </p:cNvPr>
          <p:cNvSpPr txBox="1"/>
          <p:nvPr/>
        </p:nvSpPr>
        <p:spPr>
          <a:xfrm>
            <a:off x="6959655" y="3467242"/>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40" name="TextBox 39">
            <a:extLst>
              <a:ext uri="{FF2B5EF4-FFF2-40B4-BE49-F238E27FC236}">
                <a16:creationId xmlns:a16="http://schemas.microsoft.com/office/drawing/2014/main" id="{1C40C5E6-A893-4F3B-9FA8-282DD89732FC}"/>
              </a:ext>
            </a:extLst>
          </p:cNvPr>
          <p:cNvSpPr txBox="1"/>
          <p:nvPr/>
        </p:nvSpPr>
        <p:spPr>
          <a:xfrm>
            <a:off x="7026112" y="4017056"/>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45" name="TextBox 44">
            <a:extLst>
              <a:ext uri="{FF2B5EF4-FFF2-40B4-BE49-F238E27FC236}">
                <a16:creationId xmlns:a16="http://schemas.microsoft.com/office/drawing/2014/main" id="{16477AC8-686C-4E04-84BE-801DD0B50319}"/>
              </a:ext>
            </a:extLst>
          </p:cNvPr>
          <p:cNvSpPr txBox="1"/>
          <p:nvPr/>
        </p:nvSpPr>
        <p:spPr>
          <a:xfrm>
            <a:off x="9923238" y="1399980"/>
            <a:ext cx="1005403" cy="461665"/>
          </a:xfrm>
          <a:prstGeom prst="rect">
            <a:avLst/>
          </a:prstGeom>
          <a:noFill/>
        </p:spPr>
        <p:txBody>
          <a:bodyPr wrap="none" rtlCol="0">
            <a:spAutoFit/>
          </a:bodyPr>
          <a:lstStyle/>
          <a:p>
            <a:r>
              <a:rPr lang="en-US" sz="2400" dirty="0"/>
              <a:t>PTSD</a:t>
            </a:r>
          </a:p>
        </p:txBody>
      </p:sp>
      <p:sp>
        <p:nvSpPr>
          <p:cNvPr id="46" name="TextBox 45">
            <a:extLst>
              <a:ext uri="{FF2B5EF4-FFF2-40B4-BE49-F238E27FC236}">
                <a16:creationId xmlns:a16="http://schemas.microsoft.com/office/drawing/2014/main" id="{F9BAA636-1679-464D-A038-846098733730}"/>
              </a:ext>
            </a:extLst>
          </p:cNvPr>
          <p:cNvSpPr txBox="1"/>
          <p:nvPr/>
        </p:nvSpPr>
        <p:spPr>
          <a:xfrm>
            <a:off x="8136173" y="1376164"/>
            <a:ext cx="1229824" cy="461665"/>
          </a:xfrm>
          <a:prstGeom prst="rect">
            <a:avLst/>
          </a:prstGeom>
          <a:noFill/>
        </p:spPr>
        <p:txBody>
          <a:bodyPr wrap="none" rtlCol="0">
            <a:spAutoFit/>
          </a:bodyPr>
          <a:lstStyle/>
          <a:p>
            <a:r>
              <a:rPr lang="en-US" sz="2400" dirty="0"/>
              <a:t>Healthy</a:t>
            </a:r>
          </a:p>
        </p:txBody>
      </p:sp>
      <p:sp>
        <p:nvSpPr>
          <p:cNvPr id="47" name="Rectangle 46">
            <a:extLst>
              <a:ext uri="{FF2B5EF4-FFF2-40B4-BE49-F238E27FC236}">
                <a16:creationId xmlns:a16="http://schemas.microsoft.com/office/drawing/2014/main" id="{9BE02B35-F852-43AB-B0CA-E37BA0773506}"/>
              </a:ext>
            </a:extLst>
          </p:cNvPr>
          <p:cNvSpPr/>
          <p:nvPr/>
        </p:nvSpPr>
        <p:spPr>
          <a:xfrm>
            <a:off x="6966930" y="1435382"/>
            <a:ext cx="4233184" cy="395779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8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7"/>
                                        </p:tgtEl>
                                      </p:cBhvr>
                                    </p:animEffect>
                                    <p:set>
                                      <p:cBhvr>
                                        <p:cTn id="1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D890-047B-4BBD-931A-372972EDAE29}"/>
              </a:ext>
            </a:extLst>
          </p:cNvPr>
          <p:cNvSpPr>
            <a:spLocks noGrp="1"/>
          </p:cNvSpPr>
          <p:nvPr>
            <p:ph type="title"/>
          </p:nvPr>
        </p:nvSpPr>
        <p:spPr/>
        <p:txBody>
          <a:bodyPr/>
          <a:lstStyle/>
          <a:p>
            <a:r>
              <a:rPr lang="en-US" dirty="0" err="1"/>
              <a:t>gPPI</a:t>
            </a:r>
            <a:r>
              <a:rPr lang="en-US" dirty="0"/>
              <a:t> – encoding</a:t>
            </a:r>
          </a:p>
        </p:txBody>
      </p:sp>
      <p:pic>
        <p:nvPicPr>
          <p:cNvPr id="5" name="Picture 4" descr="A picture containing drawing&#10;&#10;Description automatically generated">
            <a:extLst>
              <a:ext uri="{FF2B5EF4-FFF2-40B4-BE49-F238E27FC236}">
                <a16:creationId xmlns:a16="http://schemas.microsoft.com/office/drawing/2014/main" id="{6E5356C7-FC7E-4FE7-A5CE-02F57E74B1B7}"/>
              </a:ext>
            </a:extLst>
          </p:cNvPr>
          <p:cNvPicPr>
            <a:picLocks noChangeAspect="1"/>
          </p:cNvPicPr>
          <p:nvPr/>
        </p:nvPicPr>
        <p:blipFill rotWithShape="1">
          <a:blip r:embed="rId2"/>
          <a:srcRect b="43688"/>
          <a:stretch/>
        </p:blipFill>
        <p:spPr>
          <a:xfrm>
            <a:off x="1009350" y="2684841"/>
            <a:ext cx="5227557" cy="1325563"/>
          </a:xfrm>
          <a:prstGeom prst="rect">
            <a:avLst/>
          </a:prstGeom>
        </p:spPr>
      </p:pic>
      <p:pic>
        <p:nvPicPr>
          <p:cNvPr id="6" name="Picture 5">
            <a:extLst>
              <a:ext uri="{FF2B5EF4-FFF2-40B4-BE49-F238E27FC236}">
                <a16:creationId xmlns:a16="http://schemas.microsoft.com/office/drawing/2014/main" id="{A97C12F3-24D2-4137-8C92-2E82B6A8D892}"/>
              </a:ext>
            </a:extLst>
          </p:cNvPr>
          <p:cNvPicPr>
            <a:picLocks noChangeAspect="1"/>
          </p:cNvPicPr>
          <p:nvPr/>
        </p:nvPicPr>
        <p:blipFill rotWithShape="1">
          <a:blip r:embed="rId3"/>
          <a:srcRect l="27794" t="82165" r="26300"/>
          <a:stretch/>
        </p:blipFill>
        <p:spPr>
          <a:xfrm>
            <a:off x="3970683" y="5959764"/>
            <a:ext cx="3766930" cy="603451"/>
          </a:xfrm>
          <a:prstGeom prst="rect">
            <a:avLst/>
          </a:prstGeom>
        </p:spPr>
      </p:pic>
      <p:sp>
        <p:nvSpPr>
          <p:cNvPr id="7" name="TextBox 6">
            <a:extLst>
              <a:ext uri="{FF2B5EF4-FFF2-40B4-BE49-F238E27FC236}">
                <a16:creationId xmlns:a16="http://schemas.microsoft.com/office/drawing/2014/main" id="{72922FED-8CB2-461A-82EA-3FD76F8C6700}"/>
              </a:ext>
            </a:extLst>
          </p:cNvPr>
          <p:cNvSpPr txBox="1"/>
          <p:nvPr/>
        </p:nvSpPr>
        <p:spPr>
          <a:xfrm>
            <a:off x="2234882" y="5956050"/>
            <a:ext cx="1806970" cy="369332"/>
          </a:xfrm>
          <a:prstGeom prst="rect">
            <a:avLst/>
          </a:prstGeom>
          <a:noFill/>
        </p:spPr>
        <p:txBody>
          <a:bodyPr wrap="none" rtlCol="0">
            <a:spAutoFit/>
          </a:bodyPr>
          <a:lstStyle/>
          <a:p>
            <a:pPr algn="ctr"/>
            <a:r>
              <a:rPr lang="en-US" dirty="0">
                <a:solidFill>
                  <a:srgbClr val="6E1D6D"/>
                </a:solidFill>
              </a:rPr>
              <a:t>CS+ Acquisition</a:t>
            </a:r>
            <a:endParaRPr lang="en-US" sz="2400" dirty="0">
              <a:solidFill>
                <a:srgbClr val="6E1D6D"/>
              </a:solidFill>
            </a:endParaRPr>
          </a:p>
        </p:txBody>
      </p:sp>
      <p:sp>
        <p:nvSpPr>
          <p:cNvPr id="8" name="TextBox 7">
            <a:extLst>
              <a:ext uri="{FF2B5EF4-FFF2-40B4-BE49-F238E27FC236}">
                <a16:creationId xmlns:a16="http://schemas.microsoft.com/office/drawing/2014/main" id="{D6E4252F-45F1-434F-B0DC-C7152F4249C4}"/>
              </a:ext>
            </a:extLst>
          </p:cNvPr>
          <p:cNvSpPr txBox="1"/>
          <p:nvPr/>
        </p:nvSpPr>
        <p:spPr>
          <a:xfrm>
            <a:off x="7633163" y="5959764"/>
            <a:ext cx="1704314" cy="369332"/>
          </a:xfrm>
          <a:prstGeom prst="rect">
            <a:avLst/>
          </a:prstGeom>
          <a:noFill/>
        </p:spPr>
        <p:txBody>
          <a:bodyPr wrap="none" rtlCol="0">
            <a:spAutoFit/>
          </a:bodyPr>
          <a:lstStyle/>
          <a:p>
            <a:pPr algn="ctr"/>
            <a:r>
              <a:rPr lang="en-US" dirty="0">
                <a:solidFill>
                  <a:srgbClr val="42775A"/>
                </a:solidFill>
              </a:rPr>
              <a:t>CS+ Extinction</a:t>
            </a:r>
          </a:p>
        </p:txBody>
      </p:sp>
      <p:sp>
        <p:nvSpPr>
          <p:cNvPr id="9" name="TextBox 8">
            <a:extLst>
              <a:ext uri="{FF2B5EF4-FFF2-40B4-BE49-F238E27FC236}">
                <a16:creationId xmlns:a16="http://schemas.microsoft.com/office/drawing/2014/main" id="{B701BE6D-9DD1-4CD2-ACC1-2418C1A5E741}"/>
              </a:ext>
            </a:extLst>
          </p:cNvPr>
          <p:cNvSpPr txBox="1"/>
          <p:nvPr/>
        </p:nvSpPr>
        <p:spPr>
          <a:xfrm>
            <a:off x="3822393" y="5660335"/>
            <a:ext cx="4063509" cy="369332"/>
          </a:xfrm>
          <a:prstGeom prst="rect">
            <a:avLst/>
          </a:prstGeom>
          <a:noFill/>
        </p:spPr>
        <p:txBody>
          <a:bodyPr wrap="square" rtlCol="0">
            <a:spAutoFit/>
          </a:bodyPr>
          <a:lstStyle/>
          <a:p>
            <a:pPr algn="ctr"/>
            <a:r>
              <a:rPr lang="en-US" dirty="0"/>
              <a:t>t statistic (two-tailed)</a:t>
            </a:r>
          </a:p>
        </p:txBody>
      </p:sp>
      <p:sp>
        <p:nvSpPr>
          <p:cNvPr id="10" name="TextBox 9">
            <a:extLst>
              <a:ext uri="{FF2B5EF4-FFF2-40B4-BE49-F238E27FC236}">
                <a16:creationId xmlns:a16="http://schemas.microsoft.com/office/drawing/2014/main" id="{02A3F8E3-AFE4-4C4A-9DE1-A08A7F88DE9B}"/>
              </a:ext>
            </a:extLst>
          </p:cNvPr>
          <p:cNvSpPr txBox="1"/>
          <p:nvPr/>
        </p:nvSpPr>
        <p:spPr>
          <a:xfrm>
            <a:off x="137858" y="2839410"/>
            <a:ext cx="729687" cy="338554"/>
          </a:xfrm>
          <a:prstGeom prst="rect">
            <a:avLst/>
          </a:prstGeom>
          <a:noFill/>
        </p:spPr>
        <p:txBody>
          <a:bodyPr wrap="none" rtlCol="0">
            <a:spAutoFit/>
          </a:bodyPr>
          <a:lstStyle/>
          <a:p>
            <a:r>
              <a:rPr lang="en-US" sz="1600" dirty="0"/>
              <a:t>dACC</a:t>
            </a:r>
          </a:p>
        </p:txBody>
      </p:sp>
      <p:sp>
        <p:nvSpPr>
          <p:cNvPr id="11" name="TextBox 10">
            <a:extLst>
              <a:ext uri="{FF2B5EF4-FFF2-40B4-BE49-F238E27FC236}">
                <a16:creationId xmlns:a16="http://schemas.microsoft.com/office/drawing/2014/main" id="{19BD8F84-6C49-4D26-8E13-3031C851CEA6}"/>
              </a:ext>
            </a:extLst>
          </p:cNvPr>
          <p:cNvSpPr txBox="1"/>
          <p:nvPr/>
        </p:nvSpPr>
        <p:spPr>
          <a:xfrm>
            <a:off x="68928" y="3391903"/>
            <a:ext cx="867545" cy="338554"/>
          </a:xfrm>
          <a:prstGeom prst="rect">
            <a:avLst/>
          </a:prstGeom>
          <a:noFill/>
        </p:spPr>
        <p:txBody>
          <a:bodyPr wrap="none" rtlCol="0">
            <a:spAutoFit/>
          </a:bodyPr>
          <a:lstStyle/>
          <a:p>
            <a:r>
              <a:rPr lang="en-US" sz="1600" dirty="0"/>
              <a:t>vmPFC</a:t>
            </a:r>
          </a:p>
        </p:txBody>
      </p:sp>
      <p:sp>
        <p:nvSpPr>
          <p:cNvPr id="12" name="TextBox 11">
            <a:extLst>
              <a:ext uri="{FF2B5EF4-FFF2-40B4-BE49-F238E27FC236}">
                <a16:creationId xmlns:a16="http://schemas.microsoft.com/office/drawing/2014/main" id="{CF357713-2F86-4806-A954-FBAE1810B5C8}"/>
              </a:ext>
            </a:extLst>
          </p:cNvPr>
          <p:cNvSpPr txBox="1"/>
          <p:nvPr/>
        </p:nvSpPr>
        <p:spPr>
          <a:xfrm>
            <a:off x="137858" y="2232743"/>
            <a:ext cx="854765" cy="369332"/>
          </a:xfrm>
          <a:prstGeom prst="rect">
            <a:avLst/>
          </a:prstGeom>
          <a:noFill/>
        </p:spPr>
        <p:txBody>
          <a:bodyPr wrap="square" rtlCol="0">
            <a:spAutoFit/>
          </a:bodyPr>
          <a:lstStyle/>
          <a:p>
            <a:pPr algn="ctr"/>
            <a:r>
              <a:rPr lang="en-US" u="sng" dirty="0"/>
              <a:t>Target</a:t>
            </a:r>
          </a:p>
        </p:txBody>
      </p:sp>
      <p:sp>
        <p:nvSpPr>
          <p:cNvPr id="13" name="TextBox 12">
            <a:extLst>
              <a:ext uri="{FF2B5EF4-FFF2-40B4-BE49-F238E27FC236}">
                <a16:creationId xmlns:a16="http://schemas.microsoft.com/office/drawing/2014/main" id="{203B7B9E-4894-473E-A066-EF2E711C75F5}"/>
              </a:ext>
            </a:extLst>
          </p:cNvPr>
          <p:cNvSpPr txBox="1"/>
          <p:nvPr/>
        </p:nvSpPr>
        <p:spPr>
          <a:xfrm>
            <a:off x="1807499" y="4644600"/>
            <a:ext cx="854765" cy="369332"/>
          </a:xfrm>
          <a:prstGeom prst="rect">
            <a:avLst/>
          </a:prstGeom>
          <a:noFill/>
        </p:spPr>
        <p:txBody>
          <a:bodyPr wrap="square" rtlCol="0">
            <a:spAutoFit/>
          </a:bodyPr>
          <a:lstStyle/>
          <a:p>
            <a:pPr algn="ctr"/>
            <a:r>
              <a:rPr lang="en-US" u="sng" dirty="0"/>
              <a:t>Seed</a:t>
            </a:r>
          </a:p>
        </p:txBody>
      </p:sp>
      <p:sp>
        <p:nvSpPr>
          <p:cNvPr id="14" name="TextBox 13">
            <a:extLst>
              <a:ext uri="{FF2B5EF4-FFF2-40B4-BE49-F238E27FC236}">
                <a16:creationId xmlns:a16="http://schemas.microsoft.com/office/drawing/2014/main" id="{D301D408-5658-4F67-9ECF-3A187F8B226D}"/>
              </a:ext>
            </a:extLst>
          </p:cNvPr>
          <p:cNvSpPr txBox="1"/>
          <p:nvPr/>
        </p:nvSpPr>
        <p:spPr>
          <a:xfrm rot="19800000">
            <a:off x="676248" y="4019227"/>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15" name="TextBox 14">
            <a:extLst>
              <a:ext uri="{FF2B5EF4-FFF2-40B4-BE49-F238E27FC236}">
                <a16:creationId xmlns:a16="http://schemas.microsoft.com/office/drawing/2014/main" id="{78E657EC-3752-4D9D-89BE-A2568F0EC196}"/>
              </a:ext>
            </a:extLst>
          </p:cNvPr>
          <p:cNvSpPr txBox="1"/>
          <p:nvPr/>
        </p:nvSpPr>
        <p:spPr>
          <a:xfrm rot="19800000">
            <a:off x="1229724" y="4019227"/>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16" name="TextBox 15">
            <a:extLst>
              <a:ext uri="{FF2B5EF4-FFF2-40B4-BE49-F238E27FC236}">
                <a16:creationId xmlns:a16="http://schemas.microsoft.com/office/drawing/2014/main" id="{EBCE305D-EC4C-45FF-9A3B-8112549823E4}"/>
              </a:ext>
            </a:extLst>
          </p:cNvPr>
          <p:cNvSpPr txBox="1"/>
          <p:nvPr/>
        </p:nvSpPr>
        <p:spPr>
          <a:xfrm rot="19800000">
            <a:off x="1720811" y="4019227"/>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17" name="TextBox 16">
            <a:extLst>
              <a:ext uri="{FF2B5EF4-FFF2-40B4-BE49-F238E27FC236}">
                <a16:creationId xmlns:a16="http://schemas.microsoft.com/office/drawing/2014/main" id="{660AB771-EB3A-469D-A2CF-BB75DD92B27B}"/>
              </a:ext>
            </a:extLst>
          </p:cNvPr>
          <p:cNvSpPr txBox="1"/>
          <p:nvPr/>
        </p:nvSpPr>
        <p:spPr>
          <a:xfrm rot="19800000">
            <a:off x="2303700" y="4019227"/>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18" name="TextBox 17">
            <a:extLst>
              <a:ext uri="{FF2B5EF4-FFF2-40B4-BE49-F238E27FC236}">
                <a16:creationId xmlns:a16="http://schemas.microsoft.com/office/drawing/2014/main" id="{31377F84-C657-42BD-B9F3-5E42881E4B8E}"/>
              </a:ext>
            </a:extLst>
          </p:cNvPr>
          <p:cNvSpPr txBox="1"/>
          <p:nvPr/>
        </p:nvSpPr>
        <p:spPr>
          <a:xfrm>
            <a:off x="4406331" y="1843936"/>
            <a:ext cx="1005403" cy="461665"/>
          </a:xfrm>
          <a:prstGeom prst="rect">
            <a:avLst/>
          </a:prstGeom>
          <a:noFill/>
        </p:spPr>
        <p:txBody>
          <a:bodyPr wrap="none" rtlCol="0">
            <a:spAutoFit/>
          </a:bodyPr>
          <a:lstStyle/>
          <a:p>
            <a:r>
              <a:rPr lang="en-US" sz="2400" dirty="0"/>
              <a:t>PTSD</a:t>
            </a:r>
          </a:p>
        </p:txBody>
      </p:sp>
      <p:sp>
        <p:nvSpPr>
          <p:cNvPr id="19" name="TextBox 18">
            <a:extLst>
              <a:ext uri="{FF2B5EF4-FFF2-40B4-BE49-F238E27FC236}">
                <a16:creationId xmlns:a16="http://schemas.microsoft.com/office/drawing/2014/main" id="{4AC20767-99D1-4DA2-AD41-3452AD9FD165}"/>
              </a:ext>
            </a:extLst>
          </p:cNvPr>
          <p:cNvSpPr txBox="1"/>
          <p:nvPr/>
        </p:nvSpPr>
        <p:spPr>
          <a:xfrm>
            <a:off x="1669986" y="1843936"/>
            <a:ext cx="1229824" cy="461665"/>
          </a:xfrm>
          <a:prstGeom prst="rect">
            <a:avLst/>
          </a:prstGeom>
          <a:noFill/>
        </p:spPr>
        <p:txBody>
          <a:bodyPr wrap="none" rtlCol="0">
            <a:spAutoFit/>
          </a:bodyPr>
          <a:lstStyle/>
          <a:p>
            <a:r>
              <a:rPr lang="en-US" sz="2400" dirty="0"/>
              <a:t>Healthy</a:t>
            </a:r>
          </a:p>
        </p:txBody>
      </p:sp>
      <p:pic>
        <p:nvPicPr>
          <p:cNvPr id="22" name="Picture 21">
            <a:extLst>
              <a:ext uri="{FF2B5EF4-FFF2-40B4-BE49-F238E27FC236}">
                <a16:creationId xmlns:a16="http://schemas.microsoft.com/office/drawing/2014/main" id="{3294AB75-8C8A-4F25-BF20-C09E96A55A07}"/>
              </a:ext>
            </a:extLst>
          </p:cNvPr>
          <p:cNvPicPr>
            <a:picLocks noChangeAspect="1"/>
          </p:cNvPicPr>
          <p:nvPr/>
        </p:nvPicPr>
        <p:blipFill rotWithShape="1">
          <a:blip r:embed="rId4"/>
          <a:srcRect r="69678" b="21091"/>
          <a:stretch/>
        </p:blipFill>
        <p:spPr>
          <a:xfrm>
            <a:off x="7987525" y="2213410"/>
            <a:ext cx="1335647" cy="2464165"/>
          </a:xfrm>
          <a:prstGeom prst="rect">
            <a:avLst/>
          </a:prstGeom>
        </p:spPr>
      </p:pic>
      <p:pic>
        <p:nvPicPr>
          <p:cNvPr id="23" name="Picture 22">
            <a:extLst>
              <a:ext uri="{FF2B5EF4-FFF2-40B4-BE49-F238E27FC236}">
                <a16:creationId xmlns:a16="http://schemas.microsoft.com/office/drawing/2014/main" id="{C376BD99-13C3-4495-A54C-40436215C3DF}"/>
              </a:ext>
            </a:extLst>
          </p:cNvPr>
          <p:cNvPicPr>
            <a:picLocks noChangeAspect="1"/>
          </p:cNvPicPr>
          <p:nvPr/>
        </p:nvPicPr>
        <p:blipFill rotWithShape="1">
          <a:blip r:embed="rId4"/>
          <a:srcRect l="70559" b="21091"/>
          <a:stretch/>
        </p:blipFill>
        <p:spPr>
          <a:xfrm>
            <a:off x="9759563" y="2213410"/>
            <a:ext cx="1296851" cy="2464165"/>
          </a:xfrm>
          <a:prstGeom prst="rect">
            <a:avLst/>
          </a:prstGeom>
        </p:spPr>
      </p:pic>
      <p:sp>
        <p:nvSpPr>
          <p:cNvPr id="24" name="TextBox 23">
            <a:extLst>
              <a:ext uri="{FF2B5EF4-FFF2-40B4-BE49-F238E27FC236}">
                <a16:creationId xmlns:a16="http://schemas.microsoft.com/office/drawing/2014/main" id="{BFF02408-B7F7-476E-9DBD-E49EC7134D71}"/>
              </a:ext>
            </a:extLst>
          </p:cNvPr>
          <p:cNvSpPr txBox="1"/>
          <p:nvPr/>
        </p:nvSpPr>
        <p:spPr>
          <a:xfrm>
            <a:off x="7926453" y="4655039"/>
            <a:ext cx="729687" cy="338554"/>
          </a:xfrm>
          <a:prstGeom prst="rect">
            <a:avLst/>
          </a:prstGeom>
          <a:noFill/>
        </p:spPr>
        <p:txBody>
          <a:bodyPr wrap="none" rtlCol="0">
            <a:spAutoFit/>
          </a:bodyPr>
          <a:lstStyle/>
          <a:p>
            <a:r>
              <a:rPr lang="en-US" sz="1600" dirty="0"/>
              <a:t>dACC</a:t>
            </a:r>
          </a:p>
        </p:txBody>
      </p:sp>
      <p:sp>
        <p:nvSpPr>
          <p:cNvPr id="25" name="TextBox 24">
            <a:extLst>
              <a:ext uri="{FF2B5EF4-FFF2-40B4-BE49-F238E27FC236}">
                <a16:creationId xmlns:a16="http://schemas.microsoft.com/office/drawing/2014/main" id="{8A3C26A9-3E9C-42FC-BEB4-80E7B75F3758}"/>
              </a:ext>
            </a:extLst>
          </p:cNvPr>
          <p:cNvSpPr txBox="1"/>
          <p:nvPr/>
        </p:nvSpPr>
        <p:spPr>
          <a:xfrm>
            <a:off x="8649749" y="4638450"/>
            <a:ext cx="867545" cy="338554"/>
          </a:xfrm>
          <a:prstGeom prst="rect">
            <a:avLst/>
          </a:prstGeom>
          <a:noFill/>
        </p:spPr>
        <p:txBody>
          <a:bodyPr wrap="none" rtlCol="0">
            <a:spAutoFit/>
          </a:bodyPr>
          <a:lstStyle/>
          <a:p>
            <a:r>
              <a:rPr lang="en-US" sz="1600" dirty="0"/>
              <a:t>vmPFC</a:t>
            </a:r>
          </a:p>
        </p:txBody>
      </p:sp>
      <p:sp>
        <p:nvSpPr>
          <p:cNvPr id="26" name="TextBox 25">
            <a:extLst>
              <a:ext uri="{FF2B5EF4-FFF2-40B4-BE49-F238E27FC236}">
                <a16:creationId xmlns:a16="http://schemas.microsoft.com/office/drawing/2014/main" id="{D9E1C5D5-E89A-4493-9905-FDFD37593983}"/>
              </a:ext>
            </a:extLst>
          </p:cNvPr>
          <p:cNvSpPr txBox="1"/>
          <p:nvPr/>
        </p:nvSpPr>
        <p:spPr>
          <a:xfrm>
            <a:off x="8228757" y="5023843"/>
            <a:ext cx="854765" cy="369332"/>
          </a:xfrm>
          <a:prstGeom prst="rect">
            <a:avLst/>
          </a:prstGeom>
          <a:noFill/>
        </p:spPr>
        <p:txBody>
          <a:bodyPr wrap="square" rtlCol="0">
            <a:spAutoFit/>
          </a:bodyPr>
          <a:lstStyle/>
          <a:p>
            <a:pPr algn="ctr"/>
            <a:r>
              <a:rPr lang="en-US" u="sng" dirty="0"/>
              <a:t>Seed</a:t>
            </a:r>
          </a:p>
        </p:txBody>
      </p:sp>
      <p:sp>
        <p:nvSpPr>
          <p:cNvPr id="27" name="TextBox 26">
            <a:extLst>
              <a:ext uri="{FF2B5EF4-FFF2-40B4-BE49-F238E27FC236}">
                <a16:creationId xmlns:a16="http://schemas.microsoft.com/office/drawing/2014/main" id="{D1C2E806-DB72-4448-91B3-F6377B83441A}"/>
              </a:ext>
            </a:extLst>
          </p:cNvPr>
          <p:cNvSpPr txBox="1"/>
          <p:nvPr/>
        </p:nvSpPr>
        <p:spPr>
          <a:xfrm>
            <a:off x="7121387" y="1699195"/>
            <a:ext cx="854765" cy="369332"/>
          </a:xfrm>
          <a:prstGeom prst="rect">
            <a:avLst/>
          </a:prstGeom>
          <a:noFill/>
        </p:spPr>
        <p:txBody>
          <a:bodyPr wrap="square" rtlCol="0">
            <a:spAutoFit/>
          </a:bodyPr>
          <a:lstStyle/>
          <a:p>
            <a:pPr algn="ctr"/>
            <a:r>
              <a:rPr lang="en-US" u="sng" dirty="0"/>
              <a:t>Target</a:t>
            </a:r>
          </a:p>
        </p:txBody>
      </p:sp>
      <p:sp>
        <p:nvSpPr>
          <p:cNvPr id="28" name="TextBox 27">
            <a:extLst>
              <a:ext uri="{FF2B5EF4-FFF2-40B4-BE49-F238E27FC236}">
                <a16:creationId xmlns:a16="http://schemas.microsoft.com/office/drawing/2014/main" id="{CD9EED03-7F92-437A-B204-47396298847A}"/>
              </a:ext>
            </a:extLst>
          </p:cNvPr>
          <p:cNvSpPr txBox="1"/>
          <p:nvPr/>
        </p:nvSpPr>
        <p:spPr>
          <a:xfrm>
            <a:off x="7083757" y="2334064"/>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29" name="TextBox 28">
            <a:extLst>
              <a:ext uri="{FF2B5EF4-FFF2-40B4-BE49-F238E27FC236}">
                <a16:creationId xmlns:a16="http://schemas.microsoft.com/office/drawing/2014/main" id="{F9F5A52C-FB2E-488A-8597-3BCCA0085A1A}"/>
              </a:ext>
            </a:extLst>
          </p:cNvPr>
          <p:cNvSpPr txBox="1"/>
          <p:nvPr/>
        </p:nvSpPr>
        <p:spPr>
          <a:xfrm>
            <a:off x="7117419" y="2900653"/>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30" name="TextBox 29">
            <a:extLst>
              <a:ext uri="{FF2B5EF4-FFF2-40B4-BE49-F238E27FC236}">
                <a16:creationId xmlns:a16="http://schemas.microsoft.com/office/drawing/2014/main" id="{5F404AAA-0681-4F2C-A48B-3EBE20EE65CB}"/>
              </a:ext>
            </a:extLst>
          </p:cNvPr>
          <p:cNvSpPr txBox="1"/>
          <p:nvPr/>
        </p:nvSpPr>
        <p:spPr>
          <a:xfrm>
            <a:off x="6959655" y="3467242"/>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31" name="TextBox 30">
            <a:extLst>
              <a:ext uri="{FF2B5EF4-FFF2-40B4-BE49-F238E27FC236}">
                <a16:creationId xmlns:a16="http://schemas.microsoft.com/office/drawing/2014/main" id="{365C4D69-A2D8-4D77-9C3E-A12144CA090A}"/>
              </a:ext>
            </a:extLst>
          </p:cNvPr>
          <p:cNvSpPr txBox="1"/>
          <p:nvPr/>
        </p:nvSpPr>
        <p:spPr>
          <a:xfrm>
            <a:off x="7026112" y="4017056"/>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32" name="TextBox 31">
            <a:extLst>
              <a:ext uri="{FF2B5EF4-FFF2-40B4-BE49-F238E27FC236}">
                <a16:creationId xmlns:a16="http://schemas.microsoft.com/office/drawing/2014/main" id="{1AD40D58-CBBB-421D-886C-7459233BE7A8}"/>
              </a:ext>
            </a:extLst>
          </p:cNvPr>
          <p:cNvSpPr txBox="1"/>
          <p:nvPr/>
        </p:nvSpPr>
        <p:spPr>
          <a:xfrm>
            <a:off x="9923238" y="1399980"/>
            <a:ext cx="1005403" cy="461665"/>
          </a:xfrm>
          <a:prstGeom prst="rect">
            <a:avLst/>
          </a:prstGeom>
          <a:noFill/>
        </p:spPr>
        <p:txBody>
          <a:bodyPr wrap="none" rtlCol="0">
            <a:spAutoFit/>
          </a:bodyPr>
          <a:lstStyle/>
          <a:p>
            <a:r>
              <a:rPr lang="en-US" sz="2400" dirty="0"/>
              <a:t>PTSD</a:t>
            </a:r>
          </a:p>
        </p:txBody>
      </p:sp>
      <p:sp>
        <p:nvSpPr>
          <p:cNvPr id="33" name="TextBox 32">
            <a:extLst>
              <a:ext uri="{FF2B5EF4-FFF2-40B4-BE49-F238E27FC236}">
                <a16:creationId xmlns:a16="http://schemas.microsoft.com/office/drawing/2014/main" id="{55AE3FCB-BB3F-4D86-8576-5702862CEA52}"/>
              </a:ext>
            </a:extLst>
          </p:cNvPr>
          <p:cNvSpPr txBox="1"/>
          <p:nvPr/>
        </p:nvSpPr>
        <p:spPr>
          <a:xfrm>
            <a:off x="8136173" y="1376164"/>
            <a:ext cx="1229824" cy="461665"/>
          </a:xfrm>
          <a:prstGeom prst="rect">
            <a:avLst/>
          </a:prstGeom>
          <a:noFill/>
        </p:spPr>
        <p:txBody>
          <a:bodyPr wrap="none" rtlCol="0">
            <a:spAutoFit/>
          </a:bodyPr>
          <a:lstStyle/>
          <a:p>
            <a:r>
              <a:rPr lang="en-US" sz="2400" dirty="0"/>
              <a:t>Healthy</a:t>
            </a:r>
          </a:p>
        </p:txBody>
      </p:sp>
      <p:sp>
        <p:nvSpPr>
          <p:cNvPr id="34" name="Rectangle 33">
            <a:extLst>
              <a:ext uri="{FF2B5EF4-FFF2-40B4-BE49-F238E27FC236}">
                <a16:creationId xmlns:a16="http://schemas.microsoft.com/office/drawing/2014/main" id="{97D6BD5E-5974-4B0C-89D7-6B45C9C6F58A}"/>
              </a:ext>
            </a:extLst>
          </p:cNvPr>
          <p:cNvSpPr/>
          <p:nvPr/>
        </p:nvSpPr>
        <p:spPr>
          <a:xfrm>
            <a:off x="6966930" y="1435382"/>
            <a:ext cx="4233184" cy="395779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37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0FAD-C6DF-4ADD-842D-30F41243314B}"/>
              </a:ext>
            </a:extLst>
          </p:cNvPr>
          <p:cNvSpPr>
            <a:spLocks noGrp="1"/>
          </p:cNvSpPr>
          <p:nvPr>
            <p:ph type="title"/>
          </p:nvPr>
        </p:nvSpPr>
        <p:spPr/>
        <p:txBody>
          <a:bodyPr/>
          <a:lstStyle/>
          <a:p>
            <a:r>
              <a:rPr lang="en-US" dirty="0"/>
              <a:t>Final Summary - </a:t>
            </a:r>
            <a:r>
              <a:rPr lang="en-US" dirty="0" err="1"/>
              <a:t>gPPI</a:t>
            </a:r>
            <a:endParaRPr lang="en-US" dirty="0"/>
          </a:p>
        </p:txBody>
      </p:sp>
      <p:sp>
        <p:nvSpPr>
          <p:cNvPr id="3" name="Content Placeholder 2">
            <a:extLst>
              <a:ext uri="{FF2B5EF4-FFF2-40B4-BE49-F238E27FC236}">
                <a16:creationId xmlns:a16="http://schemas.microsoft.com/office/drawing/2014/main" id="{C1779E72-F22D-4851-8D5D-45984E147EBC}"/>
              </a:ext>
            </a:extLst>
          </p:cNvPr>
          <p:cNvSpPr>
            <a:spLocks noGrp="1"/>
          </p:cNvSpPr>
          <p:nvPr>
            <p:ph idx="1"/>
          </p:nvPr>
        </p:nvSpPr>
        <p:spPr/>
        <p:txBody>
          <a:bodyPr/>
          <a:lstStyle/>
          <a:p>
            <a:r>
              <a:rPr lang="en-US" dirty="0"/>
              <a:t>During retrieval, healthy adults show </a:t>
            </a:r>
            <a:r>
              <a:rPr lang="en-US" dirty="0" err="1"/>
              <a:t>Hpc</a:t>
            </a:r>
            <a:r>
              <a:rPr lang="en-US" dirty="0"/>
              <a:t> -&gt; vmPFC connectivity for extinction CS+ items</a:t>
            </a:r>
          </a:p>
          <a:p>
            <a:endParaRPr lang="en-US" dirty="0"/>
          </a:p>
          <a:p>
            <a:r>
              <a:rPr lang="en-US" dirty="0"/>
              <a:t>Possible future analyses</a:t>
            </a:r>
          </a:p>
          <a:p>
            <a:pPr lvl="1"/>
            <a:r>
              <a:rPr lang="en-US" dirty="0"/>
              <a:t>Directly relate connectivity measures to the ERS</a:t>
            </a:r>
          </a:p>
          <a:p>
            <a:pPr lvl="1"/>
            <a:r>
              <a:rPr lang="en-US" dirty="0"/>
              <a:t>Reinstatement of “patterns of connectivity”</a:t>
            </a:r>
          </a:p>
          <a:p>
            <a:pPr lvl="1"/>
            <a:r>
              <a:rPr lang="en-US" dirty="0"/>
              <a:t>Expanding to entire PFC</a:t>
            </a:r>
          </a:p>
        </p:txBody>
      </p:sp>
    </p:spTree>
    <p:extLst>
      <p:ext uri="{BB962C8B-B14F-4D97-AF65-F5344CB8AC3E}">
        <p14:creationId xmlns:p14="http://schemas.microsoft.com/office/powerpoint/2010/main" val="238654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EF62-B5AA-3842-BF2E-D6AEE82C303A}"/>
              </a:ext>
            </a:extLst>
          </p:cNvPr>
          <p:cNvSpPr>
            <a:spLocks noGrp="1"/>
          </p:cNvSpPr>
          <p:nvPr>
            <p:ph type="title"/>
          </p:nvPr>
        </p:nvSpPr>
        <p:spPr/>
        <p:txBody>
          <a:bodyPr/>
          <a:lstStyle/>
          <a:p>
            <a:r>
              <a:rPr lang="en-US" dirty="0"/>
              <a:t>Acknowledgements</a:t>
            </a:r>
          </a:p>
        </p:txBody>
      </p:sp>
      <p:sp>
        <p:nvSpPr>
          <p:cNvPr id="4" name="TextBox 3">
            <a:extLst>
              <a:ext uri="{FF2B5EF4-FFF2-40B4-BE49-F238E27FC236}">
                <a16:creationId xmlns:a16="http://schemas.microsoft.com/office/drawing/2014/main" id="{36CC932A-F7E9-3146-BD59-63732A9D4378}"/>
              </a:ext>
            </a:extLst>
          </p:cNvPr>
          <p:cNvSpPr txBox="1"/>
          <p:nvPr/>
        </p:nvSpPr>
        <p:spPr>
          <a:xfrm>
            <a:off x="2899775" y="1561913"/>
            <a:ext cx="2730674" cy="523220"/>
          </a:xfrm>
          <a:prstGeom prst="rect">
            <a:avLst/>
          </a:prstGeom>
          <a:noFill/>
        </p:spPr>
        <p:txBody>
          <a:bodyPr wrap="square" rtlCol="0">
            <a:spAutoFit/>
          </a:bodyPr>
          <a:lstStyle/>
          <a:p>
            <a:r>
              <a:rPr lang="en-US" sz="2800" dirty="0">
                <a:solidFill>
                  <a:srgbClr val="EE7D31"/>
                </a:solidFill>
              </a:rPr>
              <a:t>Dunsmoor Lab</a:t>
            </a:r>
          </a:p>
        </p:txBody>
      </p:sp>
      <p:sp>
        <p:nvSpPr>
          <p:cNvPr id="5" name="TextBox 4">
            <a:extLst>
              <a:ext uri="{FF2B5EF4-FFF2-40B4-BE49-F238E27FC236}">
                <a16:creationId xmlns:a16="http://schemas.microsoft.com/office/drawing/2014/main" id="{8930AF0D-807C-8A42-82EE-DAD47410D7C1}"/>
              </a:ext>
            </a:extLst>
          </p:cNvPr>
          <p:cNvSpPr txBox="1"/>
          <p:nvPr/>
        </p:nvSpPr>
        <p:spPr>
          <a:xfrm>
            <a:off x="6195164" y="1536284"/>
            <a:ext cx="3285994" cy="523220"/>
          </a:xfrm>
          <a:prstGeom prst="rect">
            <a:avLst/>
          </a:prstGeom>
          <a:noFill/>
        </p:spPr>
        <p:txBody>
          <a:bodyPr wrap="square" rtlCol="0">
            <a:spAutoFit/>
          </a:bodyPr>
          <a:lstStyle/>
          <a:p>
            <a:r>
              <a:rPr lang="en-US" sz="2800" dirty="0">
                <a:solidFill>
                  <a:srgbClr val="42775A"/>
                </a:solidFill>
              </a:rPr>
              <a:t>Lewis-Peacock Lab</a:t>
            </a:r>
          </a:p>
        </p:txBody>
      </p:sp>
      <p:cxnSp>
        <p:nvCxnSpPr>
          <p:cNvPr id="6" name="Straight Connector 5">
            <a:extLst>
              <a:ext uri="{FF2B5EF4-FFF2-40B4-BE49-F238E27FC236}">
                <a16:creationId xmlns:a16="http://schemas.microsoft.com/office/drawing/2014/main" id="{4A68C0A5-5F5E-694E-BD8A-04E7A8CAA1FF}"/>
              </a:ext>
            </a:extLst>
          </p:cNvPr>
          <p:cNvCxnSpPr>
            <a:cxnSpLocks/>
          </p:cNvCxnSpPr>
          <p:nvPr/>
        </p:nvCxnSpPr>
        <p:spPr>
          <a:xfrm flipH="1">
            <a:off x="2899775" y="2063149"/>
            <a:ext cx="2549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B0D405-6253-B048-858D-D117A2A91634}"/>
              </a:ext>
            </a:extLst>
          </p:cNvPr>
          <p:cNvCxnSpPr>
            <a:cxnSpLocks/>
          </p:cNvCxnSpPr>
          <p:nvPr/>
        </p:nvCxnSpPr>
        <p:spPr>
          <a:xfrm flipH="1">
            <a:off x="6249443" y="2037520"/>
            <a:ext cx="31753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2A8EDF-91E5-5341-9BD2-C4777D56797B}"/>
              </a:ext>
            </a:extLst>
          </p:cNvPr>
          <p:cNvSpPr txBox="1"/>
          <p:nvPr/>
        </p:nvSpPr>
        <p:spPr>
          <a:xfrm>
            <a:off x="3018584" y="2118034"/>
            <a:ext cx="2493055" cy="2308324"/>
          </a:xfrm>
          <a:prstGeom prst="rect">
            <a:avLst/>
          </a:prstGeom>
          <a:noFill/>
        </p:spPr>
        <p:txBody>
          <a:bodyPr wrap="none" rtlCol="0">
            <a:spAutoFit/>
          </a:bodyPr>
          <a:lstStyle/>
          <a:p>
            <a:r>
              <a:rPr lang="en-US" dirty="0"/>
              <a:t>Joey Dunsmoor, Ph.D.</a:t>
            </a:r>
          </a:p>
          <a:p>
            <a:r>
              <a:rPr lang="en-US" dirty="0"/>
              <a:t>Emily </a:t>
            </a:r>
            <a:r>
              <a:rPr lang="en-US" dirty="0" err="1"/>
              <a:t>Leiker</a:t>
            </a:r>
            <a:r>
              <a:rPr lang="en-US" dirty="0"/>
              <a:t>, Ph.D.</a:t>
            </a:r>
          </a:p>
          <a:p>
            <a:r>
              <a:rPr lang="en-US" dirty="0"/>
              <a:t>Sam Cooper, Ph.D.</a:t>
            </a:r>
          </a:p>
          <a:p>
            <a:r>
              <a:rPr lang="en-US" dirty="0"/>
              <a:t>Carola Salvi, Ph.D.</a:t>
            </a:r>
          </a:p>
          <a:p>
            <a:r>
              <a:rPr lang="en-US" dirty="0"/>
              <a:t>Augustin Hennings</a:t>
            </a:r>
          </a:p>
          <a:p>
            <a:r>
              <a:rPr lang="en-US" dirty="0"/>
              <a:t>Nicole Keller</a:t>
            </a:r>
          </a:p>
          <a:p>
            <a:r>
              <a:rPr lang="en-US" dirty="0">
                <a:solidFill>
                  <a:srgbClr val="429EB5"/>
                </a:solidFill>
              </a:rPr>
              <a:t>Mason McClay</a:t>
            </a:r>
          </a:p>
          <a:p>
            <a:endParaRPr lang="en-US" dirty="0"/>
          </a:p>
        </p:txBody>
      </p:sp>
      <p:sp>
        <p:nvSpPr>
          <p:cNvPr id="14" name="TextBox 13">
            <a:extLst>
              <a:ext uri="{FF2B5EF4-FFF2-40B4-BE49-F238E27FC236}">
                <a16:creationId xmlns:a16="http://schemas.microsoft.com/office/drawing/2014/main" id="{E88CCD28-DF71-E146-A8A9-85ACBC4C09AA}"/>
              </a:ext>
            </a:extLst>
          </p:cNvPr>
          <p:cNvSpPr txBox="1"/>
          <p:nvPr/>
        </p:nvSpPr>
        <p:spPr>
          <a:xfrm>
            <a:off x="6321319" y="2085133"/>
            <a:ext cx="3159839" cy="2862322"/>
          </a:xfrm>
          <a:prstGeom prst="rect">
            <a:avLst/>
          </a:prstGeom>
          <a:noFill/>
        </p:spPr>
        <p:txBody>
          <a:bodyPr wrap="none" rtlCol="0">
            <a:spAutoFit/>
          </a:bodyPr>
          <a:lstStyle/>
          <a:p>
            <a:r>
              <a:rPr lang="en-US" dirty="0"/>
              <a:t>Jarrod Lewis-Peacock, Ph.D.</a:t>
            </a:r>
          </a:p>
          <a:p>
            <a:r>
              <a:rPr lang="en-US" dirty="0"/>
              <a:t>Elizabeth </a:t>
            </a:r>
            <a:r>
              <a:rPr lang="en-US" dirty="0" err="1"/>
              <a:t>Lorenc</a:t>
            </a:r>
            <a:r>
              <a:rPr lang="en-US" dirty="0"/>
              <a:t>, Ph.D.</a:t>
            </a:r>
          </a:p>
          <a:p>
            <a:r>
              <a:rPr lang="en-US" dirty="0" err="1"/>
              <a:t>Hyojeong</a:t>
            </a:r>
            <a:r>
              <a:rPr lang="en-US" dirty="0"/>
              <a:t> Kim</a:t>
            </a:r>
          </a:p>
          <a:p>
            <a:r>
              <a:rPr lang="en-US" dirty="0"/>
              <a:t>Seth </a:t>
            </a:r>
            <a:r>
              <a:rPr lang="en-US" dirty="0" err="1"/>
              <a:t>Koslov</a:t>
            </a:r>
            <a:endParaRPr lang="en-US" dirty="0"/>
          </a:p>
          <a:p>
            <a:r>
              <a:rPr lang="en-US" dirty="0"/>
              <a:t>Remington Mallett</a:t>
            </a:r>
          </a:p>
          <a:p>
            <a:r>
              <a:rPr lang="en-US" dirty="0"/>
              <a:t>Augustin Hennings</a:t>
            </a:r>
          </a:p>
          <a:p>
            <a:r>
              <a:rPr lang="en-US" dirty="0"/>
              <a:t>Allison </a:t>
            </a:r>
            <a:r>
              <a:rPr lang="en-US" dirty="0" err="1"/>
              <a:t>Bruning</a:t>
            </a:r>
            <a:endParaRPr lang="en-US" dirty="0"/>
          </a:p>
          <a:p>
            <a:r>
              <a:rPr lang="en-US" dirty="0"/>
              <a:t>Justin </a:t>
            </a:r>
            <a:r>
              <a:rPr lang="en-US" dirty="0" err="1"/>
              <a:t>Kilmary</a:t>
            </a:r>
            <a:endParaRPr lang="en-US" dirty="0"/>
          </a:p>
          <a:p>
            <a:r>
              <a:rPr lang="en-US" dirty="0"/>
              <a:t>Zachary Bretton</a:t>
            </a:r>
          </a:p>
          <a:p>
            <a:r>
              <a:rPr lang="en-US" dirty="0"/>
              <a:t>Sydney Fischer</a:t>
            </a:r>
          </a:p>
        </p:txBody>
      </p:sp>
      <p:sp>
        <p:nvSpPr>
          <p:cNvPr id="15" name="TextBox 14">
            <a:extLst>
              <a:ext uri="{FF2B5EF4-FFF2-40B4-BE49-F238E27FC236}">
                <a16:creationId xmlns:a16="http://schemas.microsoft.com/office/drawing/2014/main" id="{3C91ADD8-B74E-AF45-93BB-E8D1A74B09BE}"/>
              </a:ext>
            </a:extLst>
          </p:cNvPr>
          <p:cNvSpPr txBox="1"/>
          <p:nvPr/>
        </p:nvSpPr>
        <p:spPr>
          <a:xfrm>
            <a:off x="3676403" y="5349415"/>
            <a:ext cx="3916457" cy="369332"/>
          </a:xfrm>
          <a:prstGeom prst="rect">
            <a:avLst/>
          </a:prstGeom>
          <a:noFill/>
        </p:spPr>
        <p:txBody>
          <a:bodyPr wrap="none" rtlCol="0">
            <a:spAutoFit/>
          </a:bodyPr>
          <a:lstStyle/>
          <a:p>
            <a:r>
              <a:rPr lang="en-US" dirty="0"/>
              <a:t>&amp; Many talented undergraduate RAs</a:t>
            </a:r>
          </a:p>
        </p:txBody>
      </p:sp>
    </p:spTree>
    <p:extLst>
      <p:ext uri="{BB962C8B-B14F-4D97-AF65-F5344CB8AC3E}">
        <p14:creationId xmlns:p14="http://schemas.microsoft.com/office/powerpoint/2010/main" val="732194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7216-2ADE-B448-9C2F-CAEEFFFC4BEC}"/>
              </a:ext>
            </a:extLst>
          </p:cNvPr>
          <p:cNvSpPr>
            <a:spLocks noGrp="1"/>
          </p:cNvSpPr>
          <p:nvPr>
            <p:ph type="title"/>
          </p:nvPr>
        </p:nvSpPr>
        <p:spPr/>
        <p:txBody>
          <a:bodyPr/>
          <a:lstStyle/>
          <a:p>
            <a:r>
              <a:rPr lang="en-US" dirty="0"/>
              <a:t>Reinstatement in the human brain</a:t>
            </a:r>
          </a:p>
        </p:txBody>
      </p:sp>
      <p:sp>
        <p:nvSpPr>
          <p:cNvPr id="3" name="Content Placeholder 2">
            <a:extLst>
              <a:ext uri="{FF2B5EF4-FFF2-40B4-BE49-F238E27FC236}">
                <a16:creationId xmlns:a16="http://schemas.microsoft.com/office/drawing/2014/main" id="{79D24EAF-33F6-BE4D-ABF5-5E19EA750F0B}"/>
              </a:ext>
            </a:extLst>
          </p:cNvPr>
          <p:cNvSpPr>
            <a:spLocks noGrp="1"/>
          </p:cNvSpPr>
          <p:nvPr>
            <p:ph idx="1"/>
          </p:nvPr>
        </p:nvSpPr>
        <p:spPr>
          <a:xfrm>
            <a:off x="468682" y="1685065"/>
            <a:ext cx="5080348" cy="2055805"/>
          </a:xfrm>
        </p:spPr>
        <p:txBody>
          <a:bodyPr>
            <a:normAutofit/>
          </a:bodyPr>
          <a:lstStyle/>
          <a:p>
            <a:pPr marL="0" indent="0">
              <a:buNone/>
            </a:pPr>
            <a:r>
              <a:rPr lang="en-US" sz="2200" dirty="0"/>
              <a:t>Encoding Retrieval Similarity (ERS)</a:t>
            </a:r>
          </a:p>
          <a:p>
            <a:pPr lvl="1"/>
            <a:r>
              <a:rPr lang="en-US" sz="2000" dirty="0"/>
              <a:t>Measure overlap of neural activity from encoding to retrieval</a:t>
            </a:r>
          </a:p>
          <a:p>
            <a:pPr lvl="1"/>
            <a:r>
              <a:rPr lang="en-US" sz="2000" dirty="0"/>
              <a:t>Neural circuits : spatial patterns of neural activity </a:t>
            </a:r>
          </a:p>
        </p:txBody>
      </p:sp>
      <p:pic>
        <p:nvPicPr>
          <p:cNvPr id="6" name="Picture 5">
            <a:extLst>
              <a:ext uri="{FF2B5EF4-FFF2-40B4-BE49-F238E27FC236}">
                <a16:creationId xmlns:a16="http://schemas.microsoft.com/office/drawing/2014/main" id="{CA7D4F0C-F5C9-A441-8AC8-60F15ADEB0AF}"/>
              </a:ext>
            </a:extLst>
          </p:cNvPr>
          <p:cNvPicPr>
            <a:picLocks noChangeAspect="1"/>
          </p:cNvPicPr>
          <p:nvPr/>
        </p:nvPicPr>
        <p:blipFill>
          <a:blip r:embed="rId3"/>
          <a:stretch>
            <a:fillRect/>
          </a:stretch>
        </p:blipFill>
        <p:spPr>
          <a:xfrm>
            <a:off x="2703135" y="4392796"/>
            <a:ext cx="2235492" cy="1559764"/>
          </a:xfrm>
          <a:prstGeom prst="rect">
            <a:avLst/>
          </a:prstGeom>
        </p:spPr>
      </p:pic>
      <p:pic>
        <p:nvPicPr>
          <p:cNvPr id="7" name="Picture 6">
            <a:extLst>
              <a:ext uri="{FF2B5EF4-FFF2-40B4-BE49-F238E27FC236}">
                <a16:creationId xmlns:a16="http://schemas.microsoft.com/office/drawing/2014/main" id="{6B1D8E5D-6005-1542-AAE0-A3B53391BE1E}"/>
              </a:ext>
            </a:extLst>
          </p:cNvPr>
          <p:cNvPicPr>
            <a:picLocks noChangeAspect="1"/>
          </p:cNvPicPr>
          <p:nvPr/>
        </p:nvPicPr>
        <p:blipFill>
          <a:blip r:embed="rId4"/>
          <a:stretch>
            <a:fillRect/>
          </a:stretch>
        </p:blipFill>
        <p:spPr>
          <a:xfrm>
            <a:off x="838200" y="4392796"/>
            <a:ext cx="1864935" cy="1559764"/>
          </a:xfrm>
          <a:prstGeom prst="rect">
            <a:avLst/>
          </a:prstGeom>
        </p:spPr>
      </p:pic>
      <p:sp>
        <p:nvSpPr>
          <p:cNvPr id="8" name="TextBox 7">
            <a:extLst>
              <a:ext uri="{FF2B5EF4-FFF2-40B4-BE49-F238E27FC236}">
                <a16:creationId xmlns:a16="http://schemas.microsoft.com/office/drawing/2014/main" id="{E65571B1-8AB9-6B43-B74D-3F0D130D2055}"/>
              </a:ext>
            </a:extLst>
          </p:cNvPr>
          <p:cNvSpPr txBox="1"/>
          <p:nvPr/>
        </p:nvSpPr>
        <p:spPr>
          <a:xfrm>
            <a:off x="1200120" y="3983019"/>
            <a:ext cx="335220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Item-level reactivation in cortex</a:t>
            </a:r>
          </a:p>
        </p:txBody>
      </p:sp>
      <p:sp>
        <p:nvSpPr>
          <p:cNvPr id="10" name="TextBox 9">
            <a:extLst>
              <a:ext uri="{FF2B5EF4-FFF2-40B4-BE49-F238E27FC236}">
                <a16:creationId xmlns:a16="http://schemas.microsoft.com/office/drawing/2014/main" id="{288F9DCB-E6B6-2047-89C7-8B44079FB2CF}"/>
              </a:ext>
            </a:extLst>
          </p:cNvPr>
          <p:cNvSpPr txBox="1"/>
          <p:nvPr/>
        </p:nvSpPr>
        <p:spPr>
          <a:xfrm>
            <a:off x="9886561" y="6536986"/>
            <a:ext cx="2343911" cy="261610"/>
          </a:xfrm>
          <a:prstGeom prst="rect">
            <a:avLst/>
          </a:prstGeom>
          <a:noFill/>
        </p:spPr>
        <p:txBody>
          <a:bodyPr wrap="none" rtlCol="0">
            <a:spAutoFit/>
          </a:bodyPr>
          <a:lstStyle/>
          <a:p>
            <a:r>
              <a:rPr lang="en-US" sz="1100" dirty="0"/>
              <a:t>Ritchey </a:t>
            </a:r>
            <a:r>
              <a:rPr lang="en-US" sz="1100" i="1" dirty="0"/>
              <a:t>et al</a:t>
            </a:r>
            <a:r>
              <a:rPr lang="en-US" sz="1100" dirty="0"/>
              <a:t>., 2013. </a:t>
            </a:r>
            <a:r>
              <a:rPr lang="en-US" sz="1100" i="1" dirty="0" err="1"/>
              <a:t>Cereb</a:t>
            </a:r>
            <a:r>
              <a:rPr lang="en-US" sz="1100" i="1" dirty="0"/>
              <a:t>. Cortex</a:t>
            </a:r>
            <a:endParaRPr lang="en-US" sz="1100" dirty="0"/>
          </a:p>
        </p:txBody>
      </p:sp>
      <p:sp>
        <p:nvSpPr>
          <p:cNvPr id="13" name="TextBox 12">
            <a:extLst>
              <a:ext uri="{FF2B5EF4-FFF2-40B4-BE49-F238E27FC236}">
                <a16:creationId xmlns:a16="http://schemas.microsoft.com/office/drawing/2014/main" id="{6A1DA32C-1DAD-5046-853A-B62DCCA7A461}"/>
              </a:ext>
            </a:extLst>
          </p:cNvPr>
          <p:cNvSpPr txBox="1"/>
          <p:nvPr/>
        </p:nvSpPr>
        <p:spPr>
          <a:xfrm>
            <a:off x="6534361" y="3959888"/>
            <a:ext cx="42498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Item-level reactivation predicts memory</a:t>
            </a:r>
          </a:p>
        </p:txBody>
      </p:sp>
      <p:sp>
        <p:nvSpPr>
          <p:cNvPr id="4" name="Rectangle 3">
            <a:extLst>
              <a:ext uri="{FF2B5EF4-FFF2-40B4-BE49-F238E27FC236}">
                <a16:creationId xmlns:a16="http://schemas.microsoft.com/office/drawing/2014/main" id="{EAB4642F-C9F5-974D-BFD3-A577AD3FF716}"/>
              </a:ext>
            </a:extLst>
          </p:cNvPr>
          <p:cNvSpPr/>
          <p:nvPr/>
        </p:nvSpPr>
        <p:spPr>
          <a:xfrm>
            <a:off x="6096000" y="2128671"/>
            <a:ext cx="4695596" cy="769441"/>
          </a:xfrm>
          <a:prstGeom prst="rect">
            <a:avLst/>
          </a:prstGeom>
        </p:spPr>
        <p:txBody>
          <a:bodyPr wrap="square">
            <a:spAutoFit/>
          </a:bodyPr>
          <a:lstStyle/>
          <a:p>
            <a:pPr algn="ctr"/>
            <a:r>
              <a:rPr lang="en-US" sz="2200" dirty="0"/>
              <a:t>The fidelity of memory reactivation influences behavior</a:t>
            </a:r>
          </a:p>
        </p:txBody>
      </p:sp>
      <p:grpSp>
        <p:nvGrpSpPr>
          <p:cNvPr id="9" name="Group 8">
            <a:extLst>
              <a:ext uri="{FF2B5EF4-FFF2-40B4-BE49-F238E27FC236}">
                <a16:creationId xmlns:a16="http://schemas.microsoft.com/office/drawing/2014/main" id="{3A782A06-2160-F04D-867D-E29FC57B9C7E}"/>
              </a:ext>
            </a:extLst>
          </p:cNvPr>
          <p:cNvGrpSpPr/>
          <p:nvPr/>
        </p:nvGrpSpPr>
        <p:grpSpPr>
          <a:xfrm>
            <a:off x="7342006" y="4329220"/>
            <a:ext cx="1840478" cy="2207766"/>
            <a:chOff x="7342006" y="4329220"/>
            <a:chExt cx="1840478" cy="2207766"/>
          </a:xfrm>
        </p:grpSpPr>
        <p:pic>
          <p:nvPicPr>
            <p:cNvPr id="12" name="Picture 11">
              <a:extLst>
                <a:ext uri="{FF2B5EF4-FFF2-40B4-BE49-F238E27FC236}">
                  <a16:creationId xmlns:a16="http://schemas.microsoft.com/office/drawing/2014/main" id="{4172910B-3A1A-404A-8EA3-E0548A551595}"/>
                </a:ext>
              </a:extLst>
            </p:cNvPr>
            <p:cNvPicPr>
              <a:picLocks noChangeAspect="1"/>
            </p:cNvPicPr>
            <p:nvPr/>
          </p:nvPicPr>
          <p:blipFill>
            <a:blip r:embed="rId5"/>
            <a:stretch>
              <a:fillRect/>
            </a:stretch>
          </p:blipFill>
          <p:spPr>
            <a:xfrm>
              <a:off x="7342006" y="4329220"/>
              <a:ext cx="1840478" cy="2207766"/>
            </a:xfrm>
            <a:prstGeom prst="rect">
              <a:avLst/>
            </a:prstGeom>
          </p:spPr>
        </p:pic>
        <p:sp>
          <p:nvSpPr>
            <p:cNvPr id="5" name="Oval 4">
              <a:extLst>
                <a:ext uri="{FF2B5EF4-FFF2-40B4-BE49-F238E27FC236}">
                  <a16:creationId xmlns:a16="http://schemas.microsoft.com/office/drawing/2014/main" id="{D2B47441-14FF-D94F-9ED9-6C37ADFB0F9A}"/>
                </a:ext>
              </a:extLst>
            </p:cNvPr>
            <p:cNvSpPr/>
            <p:nvPr/>
          </p:nvSpPr>
          <p:spPr>
            <a:xfrm>
              <a:off x="7467600" y="4392796"/>
              <a:ext cx="266700" cy="202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0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E72C-E876-904E-B725-F1380C63D515}"/>
              </a:ext>
            </a:extLst>
          </p:cNvPr>
          <p:cNvSpPr>
            <a:spLocks noGrp="1"/>
          </p:cNvSpPr>
          <p:nvPr>
            <p:ph type="title"/>
          </p:nvPr>
        </p:nvSpPr>
        <p:spPr/>
        <p:txBody>
          <a:bodyPr>
            <a:normAutofit/>
          </a:bodyPr>
          <a:lstStyle/>
          <a:p>
            <a:r>
              <a:rPr lang="en-US" sz="4000" dirty="0"/>
              <a:t>Dual role of PFC in emotional memory</a:t>
            </a:r>
          </a:p>
        </p:txBody>
      </p:sp>
      <p:sp>
        <p:nvSpPr>
          <p:cNvPr id="3" name="Content Placeholder 2">
            <a:extLst>
              <a:ext uri="{FF2B5EF4-FFF2-40B4-BE49-F238E27FC236}">
                <a16:creationId xmlns:a16="http://schemas.microsoft.com/office/drawing/2014/main" id="{A158B6D8-AEF2-DA49-A3D9-B31492D5C83F}"/>
              </a:ext>
            </a:extLst>
          </p:cNvPr>
          <p:cNvSpPr>
            <a:spLocks noGrp="1"/>
          </p:cNvSpPr>
          <p:nvPr>
            <p:ph idx="1"/>
          </p:nvPr>
        </p:nvSpPr>
        <p:spPr>
          <a:xfrm>
            <a:off x="838199" y="1630064"/>
            <a:ext cx="10798629" cy="977870"/>
          </a:xfrm>
        </p:spPr>
        <p:txBody>
          <a:bodyPr/>
          <a:lstStyle/>
          <a:p>
            <a:r>
              <a:rPr lang="en-US" sz="2400" dirty="0"/>
              <a:t>Acquisition and retrieval of emotional memories involves the amygdala, hippocampus and PFC</a:t>
            </a:r>
          </a:p>
          <a:p>
            <a:endParaRPr lang="en-US" sz="2200" dirty="0"/>
          </a:p>
        </p:txBody>
      </p:sp>
      <p:sp>
        <p:nvSpPr>
          <p:cNvPr id="13" name="TextBox 12">
            <a:extLst>
              <a:ext uri="{FF2B5EF4-FFF2-40B4-BE49-F238E27FC236}">
                <a16:creationId xmlns:a16="http://schemas.microsoft.com/office/drawing/2014/main" id="{B7F5C208-6A9B-421A-958B-9065404E51A7}"/>
              </a:ext>
            </a:extLst>
          </p:cNvPr>
          <p:cNvSpPr txBox="1"/>
          <p:nvPr/>
        </p:nvSpPr>
        <p:spPr>
          <a:xfrm>
            <a:off x="9347093" y="6541426"/>
            <a:ext cx="2768707" cy="261610"/>
          </a:xfrm>
          <a:prstGeom prst="rect">
            <a:avLst/>
          </a:prstGeom>
          <a:noFill/>
        </p:spPr>
        <p:txBody>
          <a:bodyPr wrap="none" rtlCol="0">
            <a:spAutoFit/>
          </a:bodyPr>
          <a:lstStyle/>
          <a:p>
            <a:r>
              <a:rPr lang="en-US" sz="1100" dirty="0"/>
              <a:t>Milad &amp; Quirk, 2012. </a:t>
            </a:r>
            <a:r>
              <a:rPr lang="en-US" sz="1100" i="1" dirty="0" err="1"/>
              <a:t>Annu</a:t>
            </a:r>
            <a:r>
              <a:rPr lang="en-US" sz="1100" i="1" dirty="0"/>
              <a:t>. Rev. Psychol.</a:t>
            </a:r>
          </a:p>
        </p:txBody>
      </p:sp>
      <p:sp>
        <p:nvSpPr>
          <p:cNvPr id="5" name="TextBox 4">
            <a:extLst>
              <a:ext uri="{FF2B5EF4-FFF2-40B4-BE49-F238E27FC236}">
                <a16:creationId xmlns:a16="http://schemas.microsoft.com/office/drawing/2014/main" id="{7274FE78-E38E-4B54-9BB8-4D82DD9E0C95}"/>
              </a:ext>
            </a:extLst>
          </p:cNvPr>
          <p:cNvSpPr txBox="1"/>
          <p:nvPr/>
        </p:nvSpPr>
        <p:spPr>
          <a:xfrm>
            <a:off x="838199" y="2806981"/>
            <a:ext cx="5029200" cy="1846659"/>
          </a:xfrm>
          <a:prstGeom prst="rect">
            <a:avLst/>
          </a:prstGeom>
          <a:noFill/>
        </p:spPr>
        <p:txBody>
          <a:bodyPr wrap="square" rtlCol="0">
            <a:spAutoFit/>
          </a:bodyPr>
          <a:lstStyle/>
          <a:p>
            <a:pPr marL="342900" indent="-342900">
              <a:buFont typeface="Arial" panose="020B0604020202020204" pitchFamily="34" charset="0"/>
              <a:buChar char="•"/>
            </a:pPr>
            <a:r>
              <a:rPr lang="en-US" sz="2400" dirty="0"/>
              <a:t>Prelimbic and infralimbic code for memories of opposite valence</a:t>
            </a:r>
          </a:p>
          <a:p>
            <a:pPr marL="800100" lvl="1" indent="-342900">
              <a:buFont typeface="Arial" panose="020B0604020202020204" pitchFamily="34" charset="0"/>
              <a:buChar char="•"/>
            </a:pPr>
            <a:r>
              <a:rPr lang="en-US" sz="2400" dirty="0"/>
              <a:t>PL = Fear Acquisition</a:t>
            </a:r>
          </a:p>
          <a:p>
            <a:pPr marL="800100" lvl="1" indent="-342900">
              <a:buFont typeface="Arial" panose="020B0604020202020204" pitchFamily="34" charset="0"/>
              <a:buChar char="•"/>
            </a:pPr>
            <a:r>
              <a:rPr lang="en-US" sz="2400" dirty="0"/>
              <a:t>IL = Extinction</a:t>
            </a:r>
          </a:p>
          <a:p>
            <a:endParaRPr lang="en-US" dirty="0"/>
          </a:p>
        </p:txBody>
      </p:sp>
      <p:pic>
        <p:nvPicPr>
          <p:cNvPr id="7" name="Picture 6">
            <a:extLst>
              <a:ext uri="{FF2B5EF4-FFF2-40B4-BE49-F238E27FC236}">
                <a16:creationId xmlns:a16="http://schemas.microsoft.com/office/drawing/2014/main" id="{DE0173EB-DB62-DF43-A8B3-A61E686EEC01}"/>
              </a:ext>
            </a:extLst>
          </p:cNvPr>
          <p:cNvPicPr>
            <a:picLocks noChangeAspect="1"/>
          </p:cNvPicPr>
          <p:nvPr/>
        </p:nvPicPr>
        <p:blipFill>
          <a:blip r:embed="rId3"/>
          <a:stretch>
            <a:fillRect/>
          </a:stretch>
        </p:blipFill>
        <p:spPr>
          <a:xfrm>
            <a:off x="6836634" y="5095673"/>
            <a:ext cx="929779" cy="853847"/>
          </a:xfrm>
          <a:prstGeom prst="rect">
            <a:avLst/>
          </a:prstGeom>
        </p:spPr>
      </p:pic>
      <p:pic>
        <p:nvPicPr>
          <p:cNvPr id="10" name="Picture 9">
            <a:extLst>
              <a:ext uri="{FF2B5EF4-FFF2-40B4-BE49-F238E27FC236}">
                <a16:creationId xmlns:a16="http://schemas.microsoft.com/office/drawing/2014/main" id="{DE705C91-8F09-FC43-986A-5777F7861216}"/>
              </a:ext>
            </a:extLst>
          </p:cNvPr>
          <p:cNvPicPr>
            <a:picLocks noChangeAspect="1"/>
          </p:cNvPicPr>
          <p:nvPr/>
        </p:nvPicPr>
        <p:blipFill>
          <a:blip r:embed="rId4"/>
          <a:stretch>
            <a:fillRect/>
          </a:stretch>
        </p:blipFill>
        <p:spPr>
          <a:xfrm flipH="1">
            <a:off x="9628274" y="5130189"/>
            <a:ext cx="620625" cy="662634"/>
          </a:xfrm>
          <a:prstGeom prst="rect">
            <a:avLst/>
          </a:prstGeom>
        </p:spPr>
      </p:pic>
      <p:pic>
        <p:nvPicPr>
          <p:cNvPr id="9" name="Picture 8">
            <a:extLst>
              <a:ext uri="{FF2B5EF4-FFF2-40B4-BE49-F238E27FC236}">
                <a16:creationId xmlns:a16="http://schemas.microsoft.com/office/drawing/2014/main" id="{9714D526-FA2F-5D4C-B394-E4E8397C4BC5}"/>
              </a:ext>
            </a:extLst>
          </p:cNvPr>
          <p:cNvPicPr>
            <a:picLocks noChangeAspect="1"/>
          </p:cNvPicPr>
          <p:nvPr/>
        </p:nvPicPr>
        <p:blipFill>
          <a:blip r:embed="rId5"/>
          <a:stretch>
            <a:fillRect/>
          </a:stretch>
        </p:blipFill>
        <p:spPr>
          <a:xfrm>
            <a:off x="5994400" y="2708073"/>
            <a:ext cx="5359400" cy="2387600"/>
          </a:xfrm>
          <a:prstGeom prst="rect">
            <a:avLst/>
          </a:prstGeom>
        </p:spPr>
      </p:pic>
      <p:sp>
        <p:nvSpPr>
          <p:cNvPr id="14" name="TextBox 13">
            <a:extLst>
              <a:ext uri="{FF2B5EF4-FFF2-40B4-BE49-F238E27FC236}">
                <a16:creationId xmlns:a16="http://schemas.microsoft.com/office/drawing/2014/main" id="{9647E2A9-BF10-3F43-A96F-7B7E95F04DBC}"/>
              </a:ext>
            </a:extLst>
          </p:cNvPr>
          <p:cNvSpPr txBox="1"/>
          <p:nvPr/>
        </p:nvSpPr>
        <p:spPr>
          <a:xfrm>
            <a:off x="7301523" y="2709479"/>
            <a:ext cx="2081275" cy="400110"/>
          </a:xfrm>
          <a:prstGeom prst="rect">
            <a:avLst/>
          </a:prstGeom>
          <a:noFill/>
        </p:spPr>
        <p:txBody>
          <a:bodyPr wrap="none" rtlCol="0">
            <a:spAutoFit/>
          </a:bodyPr>
          <a:lstStyle/>
          <a:p>
            <a:pPr algn="ctr"/>
            <a:r>
              <a:rPr lang="en-US" sz="2000" dirty="0">
                <a:solidFill>
                  <a:srgbClr val="7E1AC5"/>
                </a:solidFill>
              </a:rPr>
              <a:t>Fear Acquisition</a:t>
            </a:r>
          </a:p>
        </p:txBody>
      </p:sp>
      <p:sp>
        <p:nvSpPr>
          <p:cNvPr id="16" name="TextBox 15">
            <a:extLst>
              <a:ext uri="{FF2B5EF4-FFF2-40B4-BE49-F238E27FC236}">
                <a16:creationId xmlns:a16="http://schemas.microsoft.com/office/drawing/2014/main" id="{6A5EAAD8-8055-8349-A470-98E86C7A4F2C}"/>
              </a:ext>
            </a:extLst>
          </p:cNvPr>
          <p:cNvSpPr txBox="1"/>
          <p:nvPr/>
        </p:nvSpPr>
        <p:spPr>
          <a:xfrm>
            <a:off x="7117838" y="4650593"/>
            <a:ext cx="1297150" cy="400110"/>
          </a:xfrm>
          <a:prstGeom prst="rect">
            <a:avLst/>
          </a:prstGeom>
          <a:noFill/>
        </p:spPr>
        <p:txBody>
          <a:bodyPr wrap="none" rtlCol="0">
            <a:spAutoFit/>
          </a:bodyPr>
          <a:lstStyle/>
          <a:p>
            <a:pPr algn="ctr"/>
            <a:r>
              <a:rPr lang="en-US" sz="2000" dirty="0">
                <a:solidFill>
                  <a:srgbClr val="1A8942"/>
                </a:solidFill>
              </a:rPr>
              <a:t>Extinction</a:t>
            </a:r>
          </a:p>
        </p:txBody>
      </p:sp>
    </p:spTree>
    <p:extLst>
      <p:ext uri="{BB962C8B-B14F-4D97-AF65-F5344CB8AC3E}">
        <p14:creationId xmlns:p14="http://schemas.microsoft.com/office/powerpoint/2010/main" val="120215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070BDC-4789-46F7-8756-09186BB0E55D}"/>
              </a:ext>
            </a:extLst>
          </p:cNvPr>
          <p:cNvSpPr/>
          <p:nvPr/>
        </p:nvSpPr>
        <p:spPr>
          <a:xfrm>
            <a:off x="10110510" y="3020791"/>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C1864-47F0-6A4F-841C-6572A46E0451}"/>
              </a:ext>
            </a:extLst>
          </p:cNvPr>
          <p:cNvSpPr>
            <a:spLocks noGrp="1"/>
          </p:cNvSpPr>
          <p:nvPr>
            <p:ph type="title"/>
          </p:nvPr>
        </p:nvSpPr>
        <p:spPr>
          <a:xfrm>
            <a:off x="838200" y="117353"/>
            <a:ext cx="10515600" cy="1325563"/>
          </a:xfrm>
        </p:spPr>
        <p:txBody>
          <a:bodyPr/>
          <a:lstStyle/>
          <a:p>
            <a:r>
              <a:rPr lang="en-US" dirty="0"/>
              <a:t>Research question &amp; prediction</a:t>
            </a:r>
          </a:p>
        </p:txBody>
      </p:sp>
      <p:sp>
        <p:nvSpPr>
          <p:cNvPr id="3" name="Content Placeholder 2">
            <a:extLst>
              <a:ext uri="{FF2B5EF4-FFF2-40B4-BE49-F238E27FC236}">
                <a16:creationId xmlns:a16="http://schemas.microsoft.com/office/drawing/2014/main" id="{B75CEEE4-48F5-8248-B2DB-7B5A1E6E22AD}"/>
              </a:ext>
            </a:extLst>
          </p:cNvPr>
          <p:cNvSpPr>
            <a:spLocks noGrp="1"/>
          </p:cNvSpPr>
          <p:nvPr>
            <p:ph idx="1"/>
          </p:nvPr>
        </p:nvSpPr>
        <p:spPr>
          <a:xfrm>
            <a:off x="364671" y="1442916"/>
            <a:ext cx="5581079" cy="5360655"/>
          </a:xfrm>
        </p:spPr>
        <p:txBody>
          <a:bodyPr>
            <a:normAutofit/>
          </a:bodyPr>
          <a:lstStyle/>
          <a:p>
            <a:pPr marL="0" indent="0" algn="ctr">
              <a:buNone/>
            </a:pPr>
            <a:endParaRPr lang="en-US" sz="2000" dirty="0"/>
          </a:p>
          <a:p>
            <a:pPr marL="0" indent="0" algn="ctr">
              <a:buNone/>
            </a:pPr>
            <a:r>
              <a:rPr lang="en-US" dirty="0"/>
              <a:t>Are associative emotional memories organized the same way in the humans as in rodents?</a:t>
            </a:r>
          </a:p>
          <a:p>
            <a:pPr marL="0" indent="0" algn="ctr">
              <a:buNone/>
            </a:pPr>
            <a:endParaRPr lang="en-US" dirty="0"/>
          </a:p>
          <a:p>
            <a:pPr marL="0" indent="0" algn="ctr">
              <a:buNone/>
            </a:pPr>
            <a:r>
              <a:rPr lang="en-US" dirty="0"/>
              <a:t>-Goal-</a:t>
            </a:r>
          </a:p>
          <a:p>
            <a:pPr marL="0" indent="0" algn="ctr">
              <a:buNone/>
            </a:pPr>
            <a:r>
              <a:rPr lang="en-US" dirty="0"/>
              <a:t>Identify stable &amp; separable representations of acquisition and extinction across the PFC</a:t>
            </a:r>
          </a:p>
          <a:p>
            <a:pPr marL="0" indent="0">
              <a:buNone/>
            </a:pPr>
            <a:endParaRPr lang="en-US" dirty="0"/>
          </a:p>
          <a:p>
            <a:endParaRPr lang="en-US" sz="2600" dirty="0"/>
          </a:p>
          <a:p>
            <a:pPr lvl="1"/>
            <a:endParaRPr lang="en-US" sz="2200" dirty="0"/>
          </a:p>
        </p:txBody>
      </p:sp>
      <p:sp>
        <p:nvSpPr>
          <p:cNvPr id="5" name="Rectangle 4">
            <a:extLst>
              <a:ext uri="{FF2B5EF4-FFF2-40B4-BE49-F238E27FC236}">
                <a16:creationId xmlns:a16="http://schemas.microsoft.com/office/drawing/2014/main" id="{BFC5F409-BE2F-4C97-97C8-139EA693D00C}"/>
              </a:ext>
            </a:extLst>
          </p:cNvPr>
          <p:cNvSpPr/>
          <p:nvPr/>
        </p:nvSpPr>
        <p:spPr>
          <a:xfrm>
            <a:off x="9152567" y="4648204"/>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699244-91E3-4D15-A311-C7F0F2EBF419}"/>
              </a:ext>
            </a:extLst>
          </p:cNvPr>
          <p:cNvSpPr/>
          <p:nvPr/>
        </p:nvSpPr>
        <p:spPr>
          <a:xfrm>
            <a:off x="7842466" y="4648204"/>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A88332-6838-42C6-9BA0-927E71A1AC1B}"/>
              </a:ext>
            </a:extLst>
          </p:cNvPr>
          <p:cNvSpPr/>
          <p:nvPr/>
        </p:nvSpPr>
        <p:spPr>
          <a:xfrm>
            <a:off x="6900852" y="3020789"/>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9" name="TextBox 8">
            <a:extLst>
              <a:ext uri="{FF2B5EF4-FFF2-40B4-BE49-F238E27FC236}">
                <a16:creationId xmlns:a16="http://schemas.microsoft.com/office/drawing/2014/main" id="{929E31F8-C254-4307-9788-5F3DB6F510B8}"/>
              </a:ext>
            </a:extLst>
          </p:cNvPr>
          <p:cNvSpPr txBox="1"/>
          <p:nvPr/>
        </p:nvSpPr>
        <p:spPr>
          <a:xfrm>
            <a:off x="7369763" y="2417453"/>
            <a:ext cx="1007007" cy="461665"/>
          </a:xfrm>
          <a:prstGeom prst="rect">
            <a:avLst/>
          </a:prstGeom>
          <a:noFill/>
        </p:spPr>
        <p:txBody>
          <a:bodyPr wrap="none" rtlCol="0">
            <a:spAutoFit/>
          </a:bodyPr>
          <a:lstStyle/>
          <a:p>
            <a:r>
              <a:rPr lang="en-US" sz="2400" dirty="0"/>
              <a:t>dACC</a:t>
            </a:r>
          </a:p>
        </p:txBody>
      </p:sp>
      <p:sp>
        <p:nvSpPr>
          <p:cNvPr id="10" name="TextBox 9">
            <a:extLst>
              <a:ext uri="{FF2B5EF4-FFF2-40B4-BE49-F238E27FC236}">
                <a16:creationId xmlns:a16="http://schemas.microsoft.com/office/drawing/2014/main" id="{F4C2359E-3456-400B-8155-470F6B575B37}"/>
              </a:ext>
            </a:extLst>
          </p:cNvPr>
          <p:cNvSpPr txBox="1"/>
          <p:nvPr/>
        </p:nvSpPr>
        <p:spPr>
          <a:xfrm>
            <a:off x="9352816" y="2436394"/>
            <a:ext cx="1210588" cy="461665"/>
          </a:xfrm>
          <a:prstGeom prst="rect">
            <a:avLst/>
          </a:prstGeom>
          <a:noFill/>
        </p:spPr>
        <p:txBody>
          <a:bodyPr wrap="none" rtlCol="0">
            <a:spAutoFit/>
          </a:bodyPr>
          <a:lstStyle/>
          <a:p>
            <a:r>
              <a:rPr lang="en-US" sz="2400" dirty="0"/>
              <a:t>vmPFC</a:t>
            </a:r>
          </a:p>
        </p:txBody>
      </p:sp>
      <p:sp>
        <p:nvSpPr>
          <p:cNvPr id="11" name="TextBox 10">
            <a:extLst>
              <a:ext uri="{FF2B5EF4-FFF2-40B4-BE49-F238E27FC236}">
                <a16:creationId xmlns:a16="http://schemas.microsoft.com/office/drawing/2014/main" id="{56C730B8-E1A9-41B6-B288-4971F169082A}"/>
              </a:ext>
            </a:extLst>
          </p:cNvPr>
          <p:cNvSpPr txBox="1"/>
          <p:nvPr/>
        </p:nvSpPr>
        <p:spPr>
          <a:xfrm rot="19800000">
            <a:off x="5980911" y="5692392"/>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2" name="TextBox 11">
            <a:extLst>
              <a:ext uri="{FF2B5EF4-FFF2-40B4-BE49-F238E27FC236}">
                <a16:creationId xmlns:a16="http://schemas.microsoft.com/office/drawing/2014/main" id="{4412DE52-2CF8-4DD1-97BB-A0CE8F5B9C47}"/>
              </a:ext>
            </a:extLst>
          </p:cNvPr>
          <p:cNvSpPr txBox="1"/>
          <p:nvPr/>
        </p:nvSpPr>
        <p:spPr>
          <a:xfrm rot="19800000">
            <a:off x="7205471" y="5614050"/>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13" name="TextBox 12">
            <a:extLst>
              <a:ext uri="{FF2B5EF4-FFF2-40B4-BE49-F238E27FC236}">
                <a16:creationId xmlns:a16="http://schemas.microsoft.com/office/drawing/2014/main" id="{5FBBB9A9-8322-4715-8F9C-ECDF33799851}"/>
              </a:ext>
            </a:extLst>
          </p:cNvPr>
          <p:cNvSpPr txBox="1"/>
          <p:nvPr/>
        </p:nvSpPr>
        <p:spPr>
          <a:xfrm rot="19800000">
            <a:off x="8381208" y="5709026"/>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4" name="TextBox 13">
            <a:extLst>
              <a:ext uri="{FF2B5EF4-FFF2-40B4-BE49-F238E27FC236}">
                <a16:creationId xmlns:a16="http://schemas.microsoft.com/office/drawing/2014/main" id="{78F91397-5D02-4724-81DA-9B2CF3859542}"/>
              </a:ext>
            </a:extLst>
          </p:cNvPr>
          <p:cNvSpPr txBox="1"/>
          <p:nvPr/>
        </p:nvSpPr>
        <p:spPr>
          <a:xfrm rot="19800000">
            <a:off x="9605768" y="5630684"/>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16" name="Straight Connector 15">
            <a:extLst>
              <a:ext uri="{FF2B5EF4-FFF2-40B4-BE49-F238E27FC236}">
                <a16:creationId xmlns:a16="http://schemas.microsoft.com/office/drawing/2014/main" id="{5ABC36BB-AD03-481E-92FC-E6BEA9B3C38D}"/>
              </a:ext>
            </a:extLst>
          </p:cNvPr>
          <p:cNvCxnSpPr>
            <a:cxnSpLocks/>
          </p:cNvCxnSpPr>
          <p:nvPr/>
        </p:nvCxnSpPr>
        <p:spPr>
          <a:xfrm>
            <a:off x="6749144" y="2441837"/>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D555E7-47B9-4247-9BC6-3D4B1E43BBAB}"/>
              </a:ext>
            </a:extLst>
          </p:cNvPr>
          <p:cNvCxnSpPr>
            <a:cxnSpLocks/>
          </p:cNvCxnSpPr>
          <p:nvPr/>
        </p:nvCxnSpPr>
        <p:spPr>
          <a:xfrm flipH="1">
            <a:off x="6732815" y="5338335"/>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600885-0A1E-4BB6-BCCF-D8734116446E}"/>
              </a:ext>
            </a:extLst>
          </p:cNvPr>
          <p:cNvSpPr txBox="1"/>
          <p:nvPr/>
        </p:nvSpPr>
        <p:spPr>
          <a:xfrm rot="16200000">
            <a:off x="4802542" y="3648065"/>
            <a:ext cx="3249608" cy="461665"/>
          </a:xfrm>
          <a:prstGeom prst="rect">
            <a:avLst/>
          </a:prstGeom>
          <a:noFill/>
        </p:spPr>
        <p:txBody>
          <a:bodyPr wrap="none" rtlCol="0">
            <a:spAutoFit/>
          </a:bodyPr>
          <a:lstStyle/>
          <a:p>
            <a:r>
              <a:rPr lang="en-US" sz="2400" dirty="0"/>
              <a:t>Neural Reinstatement</a:t>
            </a:r>
          </a:p>
        </p:txBody>
      </p:sp>
    </p:spTree>
    <p:extLst>
      <p:ext uri="{BB962C8B-B14F-4D97-AF65-F5344CB8AC3E}">
        <p14:creationId xmlns:p14="http://schemas.microsoft.com/office/powerpoint/2010/main" val="41327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500"/>
                                        <p:tgtEl>
                                          <p:spTgt spid="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par>
                                <p:cTn id="60" presetID="22" presetClass="entr" presetSubtype="4" fill="hold" grpId="1"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5" grpId="0" animBg="1"/>
      <p:bldP spid="7" grpId="0" animBg="1"/>
      <p:bldP spid="8" grpId="0" animBg="1"/>
      <p:bldP spid="9" grpId="0"/>
      <p:bldP spid="10" grpId="0"/>
      <p:bldP spid="11" grpId="0"/>
      <p:bldP spid="12" grpId="0"/>
      <p:bldP spid="13" grpId="0"/>
      <p:bldP spid="14"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8CD99BA-DF3C-4F48-8144-A7677722395A}"/>
              </a:ext>
            </a:extLst>
          </p:cNvPr>
          <p:cNvGrpSpPr/>
          <p:nvPr/>
        </p:nvGrpSpPr>
        <p:grpSpPr>
          <a:xfrm>
            <a:off x="5980908" y="2249595"/>
            <a:ext cx="5198722" cy="3855042"/>
            <a:chOff x="12284971" y="2183443"/>
            <a:chExt cx="5198722" cy="3855042"/>
          </a:xfrm>
        </p:grpSpPr>
        <p:sp>
          <p:nvSpPr>
            <p:cNvPr id="42" name="Rectangle 41">
              <a:extLst>
                <a:ext uri="{FF2B5EF4-FFF2-40B4-BE49-F238E27FC236}">
                  <a16:creationId xmlns:a16="http://schemas.microsoft.com/office/drawing/2014/main" id="{F73BCDF4-A480-6944-BB57-7CC86C70DA63}"/>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6171D9D7-836D-8248-8015-8E0D162CE2E6}"/>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DC4DE16-8464-C44F-A57E-F62E14FB7BA1}"/>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EC7344E-A7C4-A249-8672-B8F7A548593D}"/>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46" name="TextBox 45">
              <a:extLst>
                <a:ext uri="{FF2B5EF4-FFF2-40B4-BE49-F238E27FC236}">
                  <a16:creationId xmlns:a16="http://schemas.microsoft.com/office/drawing/2014/main" id="{A15E65C4-4691-E04F-88F7-0EF7FC6B4DEC}"/>
                </a:ext>
              </a:extLst>
            </p:cNvPr>
            <p:cNvSpPr txBox="1"/>
            <p:nvPr/>
          </p:nvSpPr>
          <p:spPr>
            <a:xfrm>
              <a:off x="16007070" y="2346802"/>
              <a:ext cx="1210588" cy="461665"/>
            </a:xfrm>
            <a:prstGeom prst="rect">
              <a:avLst/>
            </a:prstGeom>
            <a:noFill/>
          </p:spPr>
          <p:txBody>
            <a:bodyPr wrap="none" rtlCol="0">
              <a:spAutoFit/>
            </a:bodyPr>
            <a:lstStyle/>
            <a:p>
              <a:r>
                <a:rPr lang="en-US" sz="2400" dirty="0"/>
                <a:t>vmPFC</a:t>
              </a:r>
            </a:p>
          </p:txBody>
        </p:sp>
        <p:sp>
          <p:nvSpPr>
            <p:cNvPr id="47" name="TextBox 46">
              <a:extLst>
                <a:ext uri="{FF2B5EF4-FFF2-40B4-BE49-F238E27FC236}">
                  <a16:creationId xmlns:a16="http://schemas.microsoft.com/office/drawing/2014/main" id="{7DC7B137-90D6-1E41-BFDB-007DAD9447D0}"/>
                </a:ext>
              </a:extLst>
            </p:cNvPr>
            <p:cNvSpPr txBox="1"/>
            <p:nvPr/>
          </p:nvSpPr>
          <p:spPr>
            <a:xfrm>
              <a:off x="13682253" y="2365743"/>
              <a:ext cx="1007007" cy="461665"/>
            </a:xfrm>
            <a:prstGeom prst="rect">
              <a:avLst/>
            </a:prstGeom>
            <a:noFill/>
          </p:spPr>
          <p:txBody>
            <a:bodyPr wrap="none" rtlCol="0">
              <a:spAutoFit/>
            </a:bodyPr>
            <a:lstStyle/>
            <a:p>
              <a:r>
                <a:rPr lang="en-US" sz="2400" dirty="0"/>
                <a:t>dACC</a:t>
              </a:r>
            </a:p>
          </p:txBody>
        </p:sp>
        <p:sp>
          <p:nvSpPr>
            <p:cNvPr id="48" name="TextBox 47">
              <a:extLst>
                <a:ext uri="{FF2B5EF4-FFF2-40B4-BE49-F238E27FC236}">
                  <a16:creationId xmlns:a16="http://schemas.microsoft.com/office/drawing/2014/main" id="{1EA4EBA6-2627-0B4F-803B-1413D20230C8}"/>
                </a:ext>
              </a:extLst>
            </p:cNvPr>
            <p:cNvSpPr txBox="1"/>
            <p:nvPr/>
          </p:nvSpPr>
          <p:spPr>
            <a:xfrm rot="19800000">
              <a:off x="12284971" y="5621741"/>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49" name="TextBox 48">
              <a:extLst>
                <a:ext uri="{FF2B5EF4-FFF2-40B4-BE49-F238E27FC236}">
                  <a16:creationId xmlns:a16="http://schemas.microsoft.com/office/drawing/2014/main" id="{37F5235A-EADC-2F4C-B30A-2AAB660B86CE}"/>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50" name="TextBox 49">
              <a:extLst>
                <a:ext uri="{FF2B5EF4-FFF2-40B4-BE49-F238E27FC236}">
                  <a16:creationId xmlns:a16="http://schemas.microsoft.com/office/drawing/2014/main" id="{1F3CF795-BBBB-C040-B852-F8FD30556687}"/>
                </a:ext>
              </a:extLst>
            </p:cNvPr>
            <p:cNvSpPr txBox="1"/>
            <p:nvPr/>
          </p:nvSpPr>
          <p:spPr>
            <a:xfrm rot="19800000">
              <a:off x="14685271" y="5638375"/>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51" name="TextBox 50">
              <a:extLst>
                <a:ext uri="{FF2B5EF4-FFF2-40B4-BE49-F238E27FC236}">
                  <a16:creationId xmlns:a16="http://schemas.microsoft.com/office/drawing/2014/main" id="{5FDD3175-F142-8244-BBD0-AFA1666F3620}"/>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52" name="Straight Connector 51">
              <a:extLst>
                <a:ext uri="{FF2B5EF4-FFF2-40B4-BE49-F238E27FC236}">
                  <a16:creationId xmlns:a16="http://schemas.microsoft.com/office/drawing/2014/main" id="{FD32A064-B113-7347-BB38-9FDCE6EDFC3B}"/>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6634F0-36CD-EA40-B6F1-4A0671F35FA3}"/>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DA8F53F-8694-FD44-88D7-7E2391ED67AE}"/>
                </a:ext>
              </a:extLst>
            </p:cNvPr>
            <p:cNvSpPr txBox="1"/>
            <p:nvPr/>
          </p:nvSpPr>
          <p:spPr>
            <a:xfrm rot="16200000">
              <a:off x="11106605" y="3577414"/>
              <a:ext cx="3249608" cy="461665"/>
            </a:xfrm>
            <a:prstGeom prst="rect">
              <a:avLst/>
            </a:prstGeom>
            <a:noFill/>
          </p:spPr>
          <p:txBody>
            <a:bodyPr wrap="square" rtlCol="0">
              <a:spAutoFit/>
            </a:bodyPr>
            <a:lstStyle/>
            <a:p>
              <a:r>
                <a:rPr lang="en-US" sz="2400" dirty="0"/>
                <a:t>Neural Reinstatement</a:t>
              </a:r>
            </a:p>
          </p:txBody>
        </p:sp>
      </p:grpSp>
      <p:sp>
        <p:nvSpPr>
          <p:cNvPr id="2" name="Title 1">
            <a:extLst>
              <a:ext uri="{FF2B5EF4-FFF2-40B4-BE49-F238E27FC236}">
                <a16:creationId xmlns:a16="http://schemas.microsoft.com/office/drawing/2014/main" id="{649C1864-47F0-6A4F-841C-6572A46E0451}"/>
              </a:ext>
            </a:extLst>
          </p:cNvPr>
          <p:cNvSpPr>
            <a:spLocks noGrp="1"/>
          </p:cNvSpPr>
          <p:nvPr>
            <p:ph type="title"/>
          </p:nvPr>
        </p:nvSpPr>
        <p:spPr>
          <a:xfrm>
            <a:off x="838200" y="117353"/>
            <a:ext cx="10515600" cy="1325563"/>
          </a:xfrm>
        </p:spPr>
        <p:txBody>
          <a:bodyPr/>
          <a:lstStyle/>
          <a:p>
            <a:r>
              <a:rPr lang="en-US" dirty="0"/>
              <a:t>Research question &amp; prediction</a:t>
            </a:r>
          </a:p>
        </p:txBody>
      </p:sp>
      <p:sp>
        <p:nvSpPr>
          <p:cNvPr id="3" name="Content Placeholder 2">
            <a:extLst>
              <a:ext uri="{FF2B5EF4-FFF2-40B4-BE49-F238E27FC236}">
                <a16:creationId xmlns:a16="http://schemas.microsoft.com/office/drawing/2014/main" id="{B75CEEE4-48F5-8248-B2DB-7B5A1E6E22AD}"/>
              </a:ext>
            </a:extLst>
          </p:cNvPr>
          <p:cNvSpPr>
            <a:spLocks noGrp="1"/>
          </p:cNvSpPr>
          <p:nvPr>
            <p:ph idx="1"/>
          </p:nvPr>
        </p:nvSpPr>
        <p:spPr>
          <a:xfrm>
            <a:off x="364671" y="1442916"/>
            <a:ext cx="5581079" cy="5360655"/>
          </a:xfrm>
        </p:spPr>
        <p:txBody>
          <a:bodyPr>
            <a:normAutofit/>
          </a:bodyPr>
          <a:lstStyle/>
          <a:p>
            <a:pPr marL="0" indent="0" algn="ctr">
              <a:buNone/>
            </a:pPr>
            <a:endParaRPr lang="en-US" sz="2000" dirty="0"/>
          </a:p>
          <a:p>
            <a:pPr marL="0" indent="0" algn="ctr">
              <a:buNone/>
            </a:pPr>
            <a:r>
              <a:rPr lang="en-US" dirty="0"/>
              <a:t>Are associative emotional memories organized the same way in the humans as in rodents?</a:t>
            </a:r>
          </a:p>
          <a:p>
            <a:pPr marL="0" indent="0" algn="ctr">
              <a:buNone/>
            </a:pPr>
            <a:endParaRPr lang="en-US" dirty="0"/>
          </a:p>
          <a:p>
            <a:pPr marL="0" indent="0" algn="ctr">
              <a:buNone/>
            </a:pPr>
            <a:r>
              <a:rPr lang="en-US" dirty="0"/>
              <a:t>-Goal-</a:t>
            </a:r>
          </a:p>
          <a:p>
            <a:pPr marL="0" indent="0" algn="ctr">
              <a:buNone/>
            </a:pPr>
            <a:r>
              <a:rPr lang="en-US" dirty="0"/>
              <a:t>Identify stable &amp; separable representations of acquisition and extinction across the PFC</a:t>
            </a:r>
          </a:p>
          <a:p>
            <a:pPr marL="0" indent="0">
              <a:buNone/>
            </a:pPr>
            <a:endParaRPr lang="en-US" dirty="0"/>
          </a:p>
          <a:p>
            <a:endParaRPr lang="en-US" sz="2600" dirty="0"/>
          </a:p>
          <a:p>
            <a:pPr lvl="1"/>
            <a:endParaRPr lang="en-US" sz="2200" dirty="0"/>
          </a:p>
        </p:txBody>
      </p:sp>
      <p:grpSp>
        <p:nvGrpSpPr>
          <p:cNvPr id="18" name="Group 17">
            <a:extLst>
              <a:ext uri="{FF2B5EF4-FFF2-40B4-BE49-F238E27FC236}">
                <a16:creationId xmlns:a16="http://schemas.microsoft.com/office/drawing/2014/main" id="{68792486-8F91-4243-91EF-719D843C48BA}"/>
              </a:ext>
            </a:extLst>
          </p:cNvPr>
          <p:cNvGrpSpPr/>
          <p:nvPr/>
        </p:nvGrpSpPr>
        <p:grpSpPr>
          <a:xfrm>
            <a:off x="5982519" y="2249594"/>
            <a:ext cx="5198719" cy="3855042"/>
            <a:chOff x="5980911" y="2254094"/>
            <a:chExt cx="5198719" cy="3855042"/>
          </a:xfrm>
        </p:grpSpPr>
        <p:sp>
          <p:nvSpPr>
            <p:cNvPr id="6" name="Rectangle 5">
              <a:extLst>
                <a:ext uri="{FF2B5EF4-FFF2-40B4-BE49-F238E27FC236}">
                  <a16:creationId xmlns:a16="http://schemas.microsoft.com/office/drawing/2014/main" id="{15070BDC-4789-46F7-8756-09186BB0E55D}"/>
                </a:ext>
              </a:extLst>
            </p:cNvPr>
            <p:cNvSpPr/>
            <p:nvPr/>
          </p:nvSpPr>
          <p:spPr>
            <a:xfrm>
              <a:off x="7837715" y="4652823"/>
              <a:ext cx="805543" cy="68062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C5F409-BE2F-4C97-97C8-139EA693D00C}"/>
                </a:ext>
              </a:extLst>
            </p:cNvPr>
            <p:cNvSpPr/>
            <p:nvPr/>
          </p:nvSpPr>
          <p:spPr>
            <a:xfrm>
              <a:off x="6879772" y="3030031"/>
              <a:ext cx="805543" cy="230341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699244-91E3-4D15-A311-C7F0F2EBF419}"/>
                </a:ext>
              </a:extLst>
            </p:cNvPr>
            <p:cNvSpPr/>
            <p:nvPr/>
          </p:nvSpPr>
          <p:spPr>
            <a:xfrm>
              <a:off x="10254343" y="3020790"/>
              <a:ext cx="805543" cy="2312656"/>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A88332-6838-42C6-9BA0-927E71A1AC1B}"/>
                </a:ext>
              </a:extLst>
            </p:cNvPr>
            <p:cNvSpPr/>
            <p:nvPr/>
          </p:nvSpPr>
          <p:spPr>
            <a:xfrm>
              <a:off x="9312729" y="4652823"/>
              <a:ext cx="805543" cy="680621"/>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9" name="TextBox 8">
              <a:extLst>
                <a:ext uri="{FF2B5EF4-FFF2-40B4-BE49-F238E27FC236}">
                  <a16:creationId xmlns:a16="http://schemas.microsoft.com/office/drawing/2014/main" id="{929E31F8-C254-4307-9788-5F3DB6F510B8}"/>
                </a:ext>
              </a:extLst>
            </p:cNvPr>
            <p:cNvSpPr txBox="1"/>
            <p:nvPr/>
          </p:nvSpPr>
          <p:spPr>
            <a:xfrm>
              <a:off x="9703007" y="2417453"/>
              <a:ext cx="1210588" cy="461665"/>
            </a:xfrm>
            <a:prstGeom prst="rect">
              <a:avLst/>
            </a:prstGeom>
            <a:noFill/>
          </p:spPr>
          <p:txBody>
            <a:bodyPr wrap="none" rtlCol="0">
              <a:spAutoFit/>
            </a:bodyPr>
            <a:lstStyle/>
            <a:p>
              <a:r>
                <a:rPr lang="en-US" sz="2400" dirty="0"/>
                <a:t>vmPFC</a:t>
              </a:r>
            </a:p>
          </p:txBody>
        </p:sp>
        <p:sp>
          <p:nvSpPr>
            <p:cNvPr id="10" name="TextBox 9">
              <a:extLst>
                <a:ext uri="{FF2B5EF4-FFF2-40B4-BE49-F238E27FC236}">
                  <a16:creationId xmlns:a16="http://schemas.microsoft.com/office/drawing/2014/main" id="{F4C2359E-3456-400B-8155-470F6B575B37}"/>
                </a:ext>
              </a:extLst>
            </p:cNvPr>
            <p:cNvSpPr txBox="1"/>
            <p:nvPr/>
          </p:nvSpPr>
          <p:spPr>
            <a:xfrm>
              <a:off x="7378190" y="2436394"/>
              <a:ext cx="1007007" cy="461665"/>
            </a:xfrm>
            <a:prstGeom prst="rect">
              <a:avLst/>
            </a:prstGeom>
            <a:noFill/>
          </p:spPr>
          <p:txBody>
            <a:bodyPr wrap="none" rtlCol="0">
              <a:spAutoFit/>
            </a:bodyPr>
            <a:lstStyle/>
            <a:p>
              <a:r>
                <a:rPr lang="en-US" sz="2400" dirty="0"/>
                <a:t>dACC</a:t>
              </a:r>
            </a:p>
          </p:txBody>
        </p:sp>
        <p:sp>
          <p:nvSpPr>
            <p:cNvPr id="11" name="TextBox 10">
              <a:extLst>
                <a:ext uri="{FF2B5EF4-FFF2-40B4-BE49-F238E27FC236}">
                  <a16:creationId xmlns:a16="http://schemas.microsoft.com/office/drawing/2014/main" id="{56C730B8-E1A9-41B6-B288-4971F169082A}"/>
                </a:ext>
              </a:extLst>
            </p:cNvPr>
            <p:cNvSpPr txBox="1"/>
            <p:nvPr/>
          </p:nvSpPr>
          <p:spPr>
            <a:xfrm rot="19800000">
              <a:off x="5980911" y="5692392"/>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2" name="TextBox 11">
              <a:extLst>
                <a:ext uri="{FF2B5EF4-FFF2-40B4-BE49-F238E27FC236}">
                  <a16:creationId xmlns:a16="http://schemas.microsoft.com/office/drawing/2014/main" id="{4412DE52-2CF8-4DD1-97BB-A0CE8F5B9C47}"/>
                </a:ext>
              </a:extLst>
            </p:cNvPr>
            <p:cNvSpPr txBox="1"/>
            <p:nvPr/>
          </p:nvSpPr>
          <p:spPr>
            <a:xfrm rot="19800000">
              <a:off x="7205471" y="5614050"/>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13" name="TextBox 12">
              <a:extLst>
                <a:ext uri="{FF2B5EF4-FFF2-40B4-BE49-F238E27FC236}">
                  <a16:creationId xmlns:a16="http://schemas.microsoft.com/office/drawing/2014/main" id="{5FBBB9A9-8322-4715-8F9C-ECDF33799851}"/>
                </a:ext>
              </a:extLst>
            </p:cNvPr>
            <p:cNvSpPr txBox="1"/>
            <p:nvPr/>
          </p:nvSpPr>
          <p:spPr>
            <a:xfrm rot="19800000">
              <a:off x="8381208" y="5709026"/>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4" name="TextBox 13">
              <a:extLst>
                <a:ext uri="{FF2B5EF4-FFF2-40B4-BE49-F238E27FC236}">
                  <a16:creationId xmlns:a16="http://schemas.microsoft.com/office/drawing/2014/main" id="{78F91397-5D02-4724-81DA-9B2CF3859542}"/>
                </a:ext>
              </a:extLst>
            </p:cNvPr>
            <p:cNvSpPr txBox="1"/>
            <p:nvPr/>
          </p:nvSpPr>
          <p:spPr>
            <a:xfrm rot="19800000">
              <a:off x="9605768" y="5630684"/>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16" name="Straight Connector 15">
              <a:extLst>
                <a:ext uri="{FF2B5EF4-FFF2-40B4-BE49-F238E27FC236}">
                  <a16:creationId xmlns:a16="http://schemas.microsoft.com/office/drawing/2014/main" id="{5ABC36BB-AD03-481E-92FC-E6BEA9B3C38D}"/>
                </a:ext>
              </a:extLst>
            </p:cNvPr>
            <p:cNvCxnSpPr>
              <a:cxnSpLocks/>
            </p:cNvCxnSpPr>
            <p:nvPr/>
          </p:nvCxnSpPr>
          <p:spPr>
            <a:xfrm>
              <a:off x="6749144" y="2441837"/>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D555E7-47B9-4247-9BC6-3D4B1E43BBAB}"/>
                </a:ext>
              </a:extLst>
            </p:cNvPr>
            <p:cNvCxnSpPr>
              <a:cxnSpLocks/>
            </p:cNvCxnSpPr>
            <p:nvPr/>
          </p:nvCxnSpPr>
          <p:spPr>
            <a:xfrm flipH="1">
              <a:off x="6732815" y="5338335"/>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600885-0A1E-4BB6-BCCF-D8734116446E}"/>
                </a:ext>
              </a:extLst>
            </p:cNvPr>
            <p:cNvSpPr txBox="1"/>
            <p:nvPr/>
          </p:nvSpPr>
          <p:spPr>
            <a:xfrm rot="16200000">
              <a:off x="4802542" y="3648065"/>
              <a:ext cx="3249608" cy="461665"/>
            </a:xfrm>
            <a:prstGeom prst="rect">
              <a:avLst/>
            </a:prstGeom>
            <a:noFill/>
          </p:spPr>
          <p:txBody>
            <a:bodyPr wrap="none" rtlCol="0">
              <a:spAutoFit/>
            </a:bodyPr>
            <a:lstStyle/>
            <a:p>
              <a:r>
                <a:rPr lang="en-US" sz="2400" dirty="0"/>
                <a:t>Neural Reinstatement</a:t>
              </a:r>
            </a:p>
          </p:txBody>
        </p:sp>
      </p:grpSp>
      <p:grpSp>
        <p:nvGrpSpPr>
          <p:cNvPr id="25" name="Group 24">
            <a:extLst>
              <a:ext uri="{FF2B5EF4-FFF2-40B4-BE49-F238E27FC236}">
                <a16:creationId xmlns:a16="http://schemas.microsoft.com/office/drawing/2014/main" id="{1BA53329-D9B2-4AF2-BAFE-28E9C6D6F3B2}"/>
              </a:ext>
            </a:extLst>
          </p:cNvPr>
          <p:cNvGrpSpPr/>
          <p:nvPr/>
        </p:nvGrpSpPr>
        <p:grpSpPr>
          <a:xfrm>
            <a:off x="8371876" y="1463084"/>
            <a:ext cx="1224643" cy="713014"/>
            <a:chOff x="7232995" y="5748105"/>
            <a:chExt cx="1224643" cy="713014"/>
          </a:xfrm>
        </p:grpSpPr>
        <p:sp>
          <p:nvSpPr>
            <p:cNvPr id="24" name="Rectangle: Rounded Corners 23">
              <a:extLst>
                <a:ext uri="{FF2B5EF4-FFF2-40B4-BE49-F238E27FC236}">
                  <a16:creationId xmlns:a16="http://schemas.microsoft.com/office/drawing/2014/main" id="{8F023D26-387E-4102-939B-984403B87745}"/>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62DED6-594C-4B77-8FF9-B60751007009}"/>
                </a:ext>
              </a:extLst>
            </p:cNvPr>
            <p:cNvSpPr txBox="1"/>
            <p:nvPr/>
          </p:nvSpPr>
          <p:spPr>
            <a:xfrm>
              <a:off x="7342614" y="5873779"/>
              <a:ext cx="1005403" cy="461665"/>
            </a:xfrm>
            <a:prstGeom prst="rect">
              <a:avLst/>
            </a:prstGeom>
            <a:noFill/>
          </p:spPr>
          <p:txBody>
            <a:bodyPr wrap="none" rtlCol="0">
              <a:spAutoFit/>
            </a:bodyPr>
            <a:lstStyle/>
            <a:p>
              <a:pPr algn="ctr"/>
              <a:r>
                <a:rPr lang="en-US" sz="2400" dirty="0"/>
                <a:t>PTSD</a:t>
              </a:r>
            </a:p>
          </p:txBody>
        </p:sp>
      </p:grpSp>
      <p:sp>
        <p:nvSpPr>
          <p:cNvPr id="4" name="TextBox 3">
            <a:extLst>
              <a:ext uri="{FF2B5EF4-FFF2-40B4-BE49-F238E27FC236}">
                <a16:creationId xmlns:a16="http://schemas.microsoft.com/office/drawing/2014/main" id="{4CAE02A7-EE37-F64B-866B-37FDFF35F904}"/>
              </a:ext>
            </a:extLst>
          </p:cNvPr>
          <p:cNvSpPr txBox="1"/>
          <p:nvPr/>
        </p:nvSpPr>
        <p:spPr>
          <a:xfrm>
            <a:off x="8237454" y="2738335"/>
            <a:ext cx="1714499" cy="2308324"/>
          </a:xfrm>
          <a:prstGeom prst="rect">
            <a:avLst/>
          </a:prstGeom>
          <a:noFill/>
        </p:spPr>
        <p:txBody>
          <a:bodyPr wrap="square" rtlCol="0">
            <a:spAutoFit/>
          </a:bodyPr>
          <a:lstStyle/>
          <a:p>
            <a:r>
              <a:rPr lang="en-US" sz="14400" dirty="0">
                <a:ln w="12700">
                  <a:solidFill>
                    <a:sysClr val="windowText" lastClr="000000"/>
                  </a:solidFill>
                </a:ln>
                <a:solidFill>
                  <a:schemeClr val="bg1"/>
                </a:solidFill>
              </a:rPr>
              <a:t>?</a:t>
            </a:r>
          </a:p>
        </p:txBody>
      </p:sp>
      <p:grpSp>
        <p:nvGrpSpPr>
          <p:cNvPr id="55" name="Group 54">
            <a:extLst>
              <a:ext uri="{FF2B5EF4-FFF2-40B4-BE49-F238E27FC236}">
                <a16:creationId xmlns:a16="http://schemas.microsoft.com/office/drawing/2014/main" id="{FA348BC4-1C22-9C48-B497-B9B018C801CA}"/>
              </a:ext>
            </a:extLst>
          </p:cNvPr>
          <p:cNvGrpSpPr/>
          <p:nvPr/>
        </p:nvGrpSpPr>
        <p:grpSpPr>
          <a:xfrm>
            <a:off x="2705100" y="1444455"/>
            <a:ext cx="1224643" cy="713014"/>
            <a:chOff x="7232995" y="5748105"/>
            <a:chExt cx="1224643" cy="713014"/>
          </a:xfrm>
        </p:grpSpPr>
        <p:sp>
          <p:nvSpPr>
            <p:cNvPr id="56" name="Rectangle: Rounded Corners 23">
              <a:extLst>
                <a:ext uri="{FF2B5EF4-FFF2-40B4-BE49-F238E27FC236}">
                  <a16:creationId xmlns:a16="http://schemas.microsoft.com/office/drawing/2014/main" id="{C70D9AA4-51BB-C947-8D57-6AF62A8DBFE5}"/>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4426DE0-75FE-0641-97F1-C1742ACC47CE}"/>
                </a:ext>
              </a:extLst>
            </p:cNvPr>
            <p:cNvSpPr txBox="1"/>
            <p:nvPr/>
          </p:nvSpPr>
          <p:spPr>
            <a:xfrm>
              <a:off x="7264870" y="5873779"/>
              <a:ext cx="1160895" cy="461665"/>
            </a:xfrm>
            <a:prstGeom prst="rect">
              <a:avLst/>
            </a:prstGeom>
            <a:noFill/>
          </p:spPr>
          <p:txBody>
            <a:bodyPr wrap="none" rtlCol="0">
              <a:spAutoFit/>
            </a:bodyPr>
            <a:lstStyle/>
            <a:p>
              <a:pPr algn="ctr"/>
              <a:r>
                <a:rPr lang="en-US" sz="2400" dirty="0"/>
                <a:t>Heathy</a:t>
              </a:r>
            </a:p>
          </p:txBody>
        </p:sp>
      </p:grpSp>
    </p:spTree>
    <p:extLst>
      <p:ext uri="{BB962C8B-B14F-4D97-AF65-F5344CB8AC3E}">
        <p14:creationId xmlns:p14="http://schemas.microsoft.com/office/powerpoint/2010/main" val="92893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xEl>
                                              <p:pRg st="1" end="1"/>
                                            </p:txEl>
                                          </p:spTgt>
                                        </p:tgtEl>
                                      </p:cBhvr>
                                    </p:animEffect>
                                    <p:set>
                                      <p:cBhvr>
                                        <p:cTn id="7" dur="1" fill="hold">
                                          <p:stCondLst>
                                            <p:cond delay="499"/>
                                          </p:stCondLst>
                                        </p:cTn>
                                        <p:tgtEl>
                                          <p:spTgt spid="3">
                                            <p:txEl>
                                              <p:pRg st="1" end="1"/>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3" end="3"/>
                                            </p:txEl>
                                          </p:spTgt>
                                        </p:tgtEl>
                                      </p:cBhvr>
                                    </p:animEffect>
                                    <p:set>
                                      <p:cBhvr>
                                        <p:cTn id="10" dur="1" fill="hold">
                                          <p:stCondLst>
                                            <p:cond delay="499"/>
                                          </p:stCondLst>
                                        </p:cTn>
                                        <p:tgtEl>
                                          <p:spTgt spid="3">
                                            <p:txEl>
                                              <p:pRg st="3" end="3"/>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4" end="4"/>
                                            </p:txEl>
                                          </p:spTgt>
                                        </p:tgtEl>
                                      </p:cBhvr>
                                    </p:animEffect>
                                    <p:set>
                                      <p:cBhvr>
                                        <p:cTn id="13" dur="1" fill="hold">
                                          <p:stCondLst>
                                            <p:cond delay="499"/>
                                          </p:stCondLst>
                                        </p:cTn>
                                        <p:tgtEl>
                                          <p:spTgt spid="3">
                                            <p:txEl>
                                              <p:pRg st="4" end="4"/>
                                            </p:txEl>
                                          </p:spTgt>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3.75E-6 2.22222E-6 L -0.428 0.00046 " pathEditMode="relative" rAng="0" ptsTypes="AA">
                                      <p:cBhvr>
                                        <p:cTn id="15" dur="2000" fill="hold"/>
                                        <p:tgtEl>
                                          <p:spTgt spid="18"/>
                                        </p:tgtEl>
                                        <p:attrNameLst>
                                          <p:attrName>ppt_x</p:attrName>
                                          <p:attrName>ppt_y</p:attrName>
                                        </p:attrNameLst>
                                      </p:cBhvr>
                                      <p:rCtr x="-21406"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BBD7-1BF2-7145-BE08-745B62AD8183}"/>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32A1E625-3A0E-DF4B-9E41-29419FFDD28B}"/>
              </a:ext>
            </a:extLst>
          </p:cNvPr>
          <p:cNvSpPr>
            <a:spLocks noGrp="1"/>
          </p:cNvSpPr>
          <p:nvPr>
            <p:ph idx="1"/>
          </p:nvPr>
        </p:nvSpPr>
        <p:spPr>
          <a:xfrm>
            <a:off x="838200" y="1371601"/>
            <a:ext cx="10515600" cy="842086"/>
          </a:xfrm>
        </p:spPr>
        <p:txBody>
          <a:bodyPr>
            <a:normAutofit/>
          </a:bodyPr>
          <a:lstStyle/>
          <a:p>
            <a:r>
              <a:rPr lang="en-US" sz="2000" dirty="0"/>
              <a:t>Unlike in rodent models, cannot physically ”tag” neural engrams</a:t>
            </a:r>
          </a:p>
          <a:p>
            <a:r>
              <a:rPr lang="en-US" sz="2000" dirty="0"/>
              <a:t>Can approximate such a tag using </a:t>
            </a:r>
            <a:r>
              <a:rPr lang="en-US" sz="2000" b="1" dirty="0"/>
              <a:t>episodic-associative hybrid task</a:t>
            </a:r>
          </a:p>
        </p:txBody>
      </p:sp>
      <p:sp>
        <p:nvSpPr>
          <p:cNvPr id="33" name="TextBox 32">
            <a:extLst>
              <a:ext uri="{FF2B5EF4-FFF2-40B4-BE49-F238E27FC236}">
                <a16:creationId xmlns:a16="http://schemas.microsoft.com/office/drawing/2014/main" id="{712A8B45-E719-BC47-BC9E-E54270138A97}"/>
              </a:ext>
            </a:extLst>
          </p:cNvPr>
          <p:cNvSpPr txBox="1"/>
          <p:nvPr/>
        </p:nvSpPr>
        <p:spPr>
          <a:xfrm>
            <a:off x="3289607" y="4803279"/>
            <a:ext cx="2928864" cy="923330"/>
          </a:xfrm>
          <a:prstGeom prst="rect">
            <a:avLst/>
          </a:prstGeom>
          <a:noFill/>
        </p:spPr>
        <p:txBody>
          <a:bodyPr wrap="square" rtlCol="0">
            <a:spAutoFit/>
          </a:bodyPr>
          <a:lstStyle/>
          <a:p>
            <a:pPr algn="ctr"/>
            <a:r>
              <a:rPr lang="en-US" dirty="0">
                <a:solidFill>
                  <a:srgbClr val="6E1D6D"/>
                </a:solidFill>
                <a:latin typeface="Arial" panose="020B0604020202020204" pitchFamily="34" charset="0"/>
                <a:cs typeface="Arial" panose="020B0604020202020204" pitchFamily="34" charset="0"/>
              </a:rPr>
              <a:t>Acquisition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50% CS+US reinforcement</a:t>
            </a:r>
          </a:p>
        </p:txBody>
      </p:sp>
      <p:sp>
        <p:nvSpPr>
          <p:cNvPr id="35" name="TextBox 34">
            <a:extLst>
              <a:ext uri="{FF2B5EF4-FFF2-40B4-BE49-F238E27FC236}">
                <a16:creationId xmlns:a16="http://schemas.microsoft.com/office/drawing/2014/main" id="{840D8DE2-C5F5-4041-B381-645C096EB369}"/>
              </a:ext>
            </a:extLst>
          </p:cNvPr>
          <p:cNvSpPr txBox="1"/>
          <p:nvPr/>
        </p:nvSpPr>
        <p:spPr>
          <a:xfrm>
            <a:off x="654121" y="6034664"/>
            <a:ext cx="915766" cy="430887"/>
          </a:xfrm>
          <a:prstGeom prst="rect">
            <a:avLst/>
          </a:prstGeom>
          <a:noFill/>
        </p:spPr>
        <p:txBody>
          <a:bodyPr wrap="square" rtlCol="0">
            <a:spAutoFit/>
          </a:bodyPr>
          <a:lstStyle/>
          <a:p>
            <a:r>
              <a:rPr lang="en-US" sz="2200" dirty="0">
                <a:solidFill>
                  <a:schemeClr val="accent2"/>
                </a:solidFill>
              </a:rPr>
              <a:t>CS+,</a:t>
            </a:r>
          </a:p>
        </p:txBody>
      </p:sp>
      <p:sp>
        <p:nvSpPr>
          <p:cNvPr id="36" name="TextBox 35">
            <a:extLst>
              <a:ext uri="{FF2B5EF4-FFF2-40B4-BE49-F238E27FC236}">
                <a16:creationId xmlns:a16="http://schemas.microsoft.com/office/drawing/2014/main" id="{FA578ADB-754F-E945-AF18-349A65D25053}"/>
              </a:ext>
            </a:extLst>
          </p:cNvPr>
          <p:cNvSpPr txBox="1"/>
          <p:nvPr/>
        </p:nvSpPr>
        <p:spPr>
          <a:xfrm>
            <a:off x="1285220" y="6034664"/>
            <a:ext cx="3543903" cy="430887"/>
          </a:xfrm>
          <a:prstGeom prst="rect">
            <a:avLst/>
          </a:prstGeom>
          <a:noFill/>
        </p:spPr>
        <p:txBody>
          <a:bodyPr wrap="square" rtlCol="0">
            <a:spAutoFit/>
          </a:bodyPr>
          <a:lstStyle/>
          <a:p>
            <a:r>
              <a:rPr lang="en-US" sz="2200" dirty="0">
                <a:solidFill>
                  <a:srgbClr val="7F8080"/>
                </a:solidFill>
              </a:rPr>
              <a:t>CS- </a:t>
            </a:r>
            <a:r>
              <a:rPr lang="en-US" sz="2200" dirty="0"/>
              <a:t>= animals, tools</a:t>
            </a:r>
          </a:p>
        </p:txBody>
      </p:sp>
      <p:pic>
        <p:nvPicPr>
          <p:cNvPr id="39" name="Picture 38">
            <a:extLst>
              <a:ext uri="{FF2B5EF4-FFF2-40B4-BE49-F238E27FC236}">
                <a16:creationId xmlns:a16="http://schemas.microsoft.com/office/drawing/2014/main" id="{B1B07F2A-3D43-D94F-886B-E9DA0F6C1A64}"/>
              </a:ext>
            </a:extLst>
          </p:cNvPr>
          <p:cNvPicPr>
            <a:picLocks noChangeAspect="1"/>
          </p:cNvPicPr>
          <p:nvPr/>
        </p:nvPicPr>
        <p:blipFill>
          <a:blip r:embed="rId3"/>
          <a:stretch>
            <a:fillRect/>
          </a:stretch>
        </p:blipFill>
        <p:spPr>
          <a:xfrm>
            <a:off x="5742946" y="5588045"/>
            <a:ext cx="1212798" cy="1095430"/>
          </a:xfrm>
          <a:prstGeom prst="rect">
            <a:avLst/>
          </a:prstGeom>
          <a:ln w="15875" cap="sq">
            <a:solidFill>
              <a:schemeClr val="tx1"/>
            </a:solidFill>
          </a:ln>
          <a:effectLst>
            <a:softEdge rad="0"/>
          </a:effectLst>
        </p:spPr>
      </p:pic>
      <p:pic>
        <p:nvPicPr>
          <p:cNvPr id="41" name="Picture 40">
            <a:extLst>
              <a:ext uri="{FF2B5EF4-FFF2-40B4-BE49-F238E27FC236}">
                <a16:creationId xmlns:a16="http://schemas.microsoft.com/office/drawing/2014/main" id="{B7DFDFF8-6B05-F04A-A01D-26BA8FB4B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21" y="2567090"/>
            <a:ext cx="470364" cy="519679"/>
          </a:xfrm>
          <a:prstGeom prst="rect">
            <a:avLst/>
          </a:prstGeom>
          <a:ln w="19050">
            <a:solidFill>
              <a:schemeClr val="tx1"/>
            </a:solidFill>
          </a:ln>
        </p:spPr>
      </p:pic>
      <p:sp>
        <p:nvSpPr>
          <p:cNvPr id="42" name="Rectangle: Rounded Corners 63">
            <a:extLst>
              <a:ext uri="{FF2B5EF4-FFF2-40B4-BE49-F238E27FC236}">
                <a16:creationId xmlns:a16="http://schemas.microsoft.com/office/drawing/2014/main" id="{49E4FFAE-83CE-514D-85EA-D51A72158C10}"/>
              </a:ext>
            </a:extLst>
          </p:cNvPr>
          <p:cNvSpPr/>
          <p:nvPr/>
        </p:nvSpPr>
        <p:spPr>
          <a:xfrm>
            <a:off x="896464" y="2848254"/>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3" name="Picture 42">
            <a:extLst>
              <a:ext uri="{FF2B5EF4-FFF2-40B4-BE49-F238E27FC236}">
                <a16:creationId xmlns:a16="http://schemas.microsoft.com/office/drawing/2014/main" id="{CB27BA75-5B71-7F44-969C-AB563319C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93" y="3138565"/>
            <a:ext cx="470363" cy="519677"/>
          </a:xfrm>
          <a:prstGeom prst="rect">
            <a:avLst/>
          </a:prstGeom>
          <a:ln w="19050">
            <a:solidFill>
              <a:schemeClr val="tx1"/>
            </a:solidFill>
          </a:ln>
        </p:spPr>
      </p:pic>
      <p:sp>
        <p:nvSpPr>
          <p:cNvPr id="44" name="Rectangle: Rounded Corners 62">
            <a:extLst>
              <a:ext uri="{FF2B5EF4-FFF2-40B4-BE49-F238E27FC236}">
                <a16:creationId xmlns:a16="http://schemas.microsoft.com/office/drawing/2014/main" id="{B79A7222-B6CE-0044-BC36-5AB690BF1D07}"/>
              </a:ext>
            </a:extLst>
          </p:cNvPr>
          <p:cNvSpPr/>
          <p:nvPr/>
        </p:nvSpPr>
        <p:spPr>
          <a:xfrm>
            <a:off x="1488454" y="3382773"/>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5" name="Picture 44">
            <a:extLst>
              <a:ext uri="{FF2B5EF4-FFF2-40B4-BE49-F238E27FC236}">
                <a16:creationId xmlns:a16="http://schemas.microsoft.com/office/drawing/2014/main" id="{B60A98E2-AEC1-9141-AC2C-4B2ABD2AB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9576" y="3658242"/>
            <a:ext cx="457781" cy="505776"/>
          </a:xfrm>
          <a:prstGeom prst="rect">
            <a:avLst/>
          </a:prstGeom>
          <a:ln w="19050">
            <a:solidFill>
              <a:schemeClr val="tx1"/>
            </a:solidFill>
          </a:ln>
        </p:spPr>
      </p:pic>
      <p:sp>
        <p:nvSpPr>
          <p:cNvPr id="46" name="Rectangle: Rounded Corners 61">
            <a:extLst>
              <a:ext uri="{FF2B5EF4-FFF2-40B4-BE49-F238E27FC236}">
                <a16:creationId xmlns:a16="http://schemas.microsoft.com/office/drawing/2014/main" id="{4253B188-5CBD-C547-B40F-102C7F2E1390}"/>
              </a:ext>
            </a:extLst>
          </p:cNvPr>
          <p:cNvSpPr/>
          <p:nvPr/>
        </p:nvSpPr>
        <p:spPr>
          <a:xfrm>
            <a:off x="1986098" y="3876264"/>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7" name="Picture 46">
            <a:extLst>
              <a:ext uri="{FF2B5EF4-FFF2-40B4-BE49-F238E27FC236}">
                <a16:creationId xmlns:a16="http://schemas.microsoft.com/office/drawing/2014/main" id="{9B16A836-25EF-D649-BB48-5369120B7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408" y="4158336"/>
            <a:ext cx="470363" cy="519677"/>
          </a:xfrm>
          <a:prstGeom prst="rect">
            <a:avLst/>
          </a:prstGeom>
          <a:ln w="19050">
            <a:solidFill>
              <a:schemeClr val="tx1"/>
            </a:solidFill>
          </a:ln>
        </p:spPr>
      </p:pic>
      <p:pic>
        <p:nvPicPr>
          <p:cNvPr id="48" name="Picture 47">
            <a:extLst>
              <a:ext uri="{FF2B5EF4-FFF2-40B4-BE49-F238E27FC236}">
                <a16:creationId xmlns:a16="http://schemas.microsoft.com/office/drawing/2014/main" id="{2FF50B2A-614F-BD4E-8582-3530632CF0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3114" y="2569403"/>
            <a:ext cx="496462" cy="496462"/>
          </a:xfrm>
          <a:prstGeom prst="rect">
            <a:avLst/>
          </a:prstGeom>
          <a:ln w="19050">
            <a:solidFill>
              <a:schemeClr val="tx1"/>
            </a:solidFill>
          </a:ln>
        </p:spPr>
      </p:pic>
      <p:sp>
        <p:nvSpPr>
          <p:cNvPr id="49" name="Rectangle: Rounded Corners 60">
            <a:extLst>
              <a:ext uri="{FF2B5EF4-FFF2-40B4-BE49-F238E27FC236}">
                <a16:creationId xmlns:a16="http://schemas.microsoft.com/office/drawing/2014/main" id="{15049191-A7FB-A146-97BB-96BFCC735F9F}"/>
              </a:ext>
            </a:extLst>
          </p:cNvPr>
          <p:cNvSpPr/>
          <p:nvPr/>
        </p:nvSpPr>
        <p:spPr>
          <a:xfrm>
            <a:off x="3791345" y="278223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0" name="Picture 49">
            <a:extLst>
              <a:ext uri="{FF2B5EF4-FFF2-40B4-BE49-F238E27FC236}">
                <a16:creationId xmlns:a16="http://schemas.microsoft.com/office/drawing/2014/main" id="{B88C69C3-15AF-6C40-AC32-AA00F4483C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2018" y="3057048"/>
            <a:ext cx="505279" cy="505279"/>
          </a:xfrm>
          <a:prstGeom prst="rect">
            <a:avLst/>
          </a:prstGeom>
          <a:ln w="19050">
            <a:solidFill>
              <a:schemeClr val="tx1"/>
            </a:solidFill>
          </a:ln>
        </p:spPr>
      </p:pic>
      <p:sp>
        <p:nvSpPr>
          <p:cNvPr id="51" name="Rectangle: Rounded Corners 59">
            <a:extLst>
              <a:ext uri="{FF2B5EF4-FFF2-40B4-BE49-F238E27FC236}">
                <a16:creationId xmlns:a16="http://schemas.microsoft.com/office/drawing/2014/main" id="{925AF937-1F97-A141-A2C7-A589F0138589}"/>
              </a:ext>
            </a:extLst>
          </p:cNvPr>
          <p:cNvSpPr/>
          <p:nvPr/>
        </p:nvSpPr>
        <p:spPr>
          <a:xfrm>
            <a:off x="4272692" y="333436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2" name="Picture 51">
            <a:extLst>
              <a:ext uri="{FF2B5EF4-FFF2-40B4-BE49-F238E27FC236}">
                <a16:creationId xmlns:a16="http://schemas.microsoft.com/office/drawing/2014/main" id="{258D2FAD-BC00-CE4E-9D14-70C2B4310B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7296" y="3608679"/>
            <a:ext cx="505279" cy="505279"/>
          </a:xfrm>
          <a:prstGeom prst="rect">
            <a:avLst/>
          </a:prstGeom>
          <a:ln w="19050">
            <a:solidFill>
              <a:schemeClr val="tx1"/>
            </a:solidFill>
          </a:ln>
        </p:spPr>
      </p:pic>
      <p:sp>
        <p:nvSpPr>
          <p:cNvPr id="53" name="Rectangle: Rounded Corners 58">
            <a:extLst>
              <a:ext uri="{FF2B5EF4-FFF2-40B4-BE49-F238E27FC236}">
                <a16:creationId xmlns:a16="http://schemas.microsoft.com/office/drawing/2014/main" id="{4850DB35-2973-3743-91FE-7EA8F8FDD847}"/>
              </a:ext>
            </a:extLst>
          </p:cNvPr>
          <p:cNvSpPr/>
          <p:nvPr/>
        </p:nvSpPr>
        <p:spPr>
          <a:xfrm>
            <a:off x="4803131" y="389756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4" name="Picture 53">
            <a:extLst>
              <a:ext uri="{FF2B5EF4-FFF2-40B4-BE49-F238E27FC236}">
                <a16:creationId xmlns:a16="http://schemas.microsoft.com/office/drawing/2014/main" id="{E0340CDB-6801-B045-BBA4-48C7519FC6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2575" y="4188901"/>
            <a:ext cx="478829" cy="478829"/>
          </a:xfrm>
          <a:prstGeom prst="rect">
            <a:avLst/>
          </a:prstGeom>
          <a:ln w="19050">
            <a:solidFill>
              <a:schemeClr val="tx1"/>
            </a:solidFill>
          </a:ln>
        </p:spPr>
      </p:pic>
      <p:sp>
        <p:nvSpPr>
          <p:cNvPr id="55" name="Lightning Bolt 54">
            <a:extLst>
              <a:ext uri="{FF2B5EF4-FFF2-40B4-BE49-F238E27FC236}">
                <a16:creationId xmlns:a16="http://schemas.microsoft.com/office/drawing/2014/main" id="{140D3247-16BE-E945-B1B0-4F1F6E495994}"/>
              </a:ext>
            </a:extLst>
          </p:cNvPr>
          <p:cNvSpPr/>
          <p:nvPr/>
        </p:nvSpPr>
        <p:spPr>
          <a:xfrm flipH="1">
            <a:off x="4545745" y="2685533"/>
            <a:ext cx="430502" cy="423312"/>
          </a:xfrm>
          <a:prstGeom prst="lightningBolt">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ightning Bolt 55">
            <a:extLst>
              <a:ext uri="{FF2B5EF4-FFF2-40B4-BE49-F238E27FC236}">
                <a16:creationId xmlns:a16="http://schemas.microsoft.com/office/drawing/2014/main" id="{758CCAC5-F33E-164A-886D-E90430096E87}"/>
              </a:ext>
            </a:extLst>
          </p:cNvPr>
          <p:cNvSpPr/>
          <p:nvPr/>
        </p:nvSpPr>
        <p:spPr>
          <a:xfrm flipH="1">
            <a:off x="5469218" y="3859914"/>
            <a:ext cx="430502" cy="423312"/>
          </a:xfrm>
          <a:prstGeom prst="lightningBolt">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07252A19-D983-614B-9767-4A98216C7E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1004" y="2650523"/>
            <a:ext cx="506529" cy="506529"/>
          </a:xfrm>
          <a:prstGeom prst="rect">
            <a:avLst/>
          </a:prstGeom>
          <a:ln w="19050">
            <a:solidFill>
              <a:schemeClr val="tx1"/>
            </a:solidFill>
          </a:ln>
        </p:spPr>
      </p:pic>
      <p:sp>
        <p:nvSpPr>
          <p:cNvPr id="58" name="Rectangle: Rounded Corners 57">
            <a:extLst>
              <a:ext uri="{FF2B5EF4-FFF2-40B4-BE49-F238E27FC236}">
                <a16:creationId xmlns:a16="http://schemas.microsoft.com/office/drawing/2014/main" id="{A12113F4-F1BC-E340-AF57-062B0B5B74C0}"/>
              </a:ext>
            </a:extLst>
          </p:cNvPr>
          <p:cNvSpPr/>
          <p:nvPr/>
        </p:nvSpPr>
        <p:spPr>
          <a:xfrm>
            <a:off x="6349345" y="2903787"/>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9" name="Picture 58">
            <a:extLst>
              <a:ext uri="{FF2B5EF4-FFF2-40B4-BE49-F238E27FC236}">
                <a16:creationId xmlns:a16="http://schemas.microsoft.com/office/drawing/2014/main" id="{66F4322C-CC81-DA48-B7B9-9860569A09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6295" y="3215215"/>
            <a:ext cx="547653" cy="547653"/>
          </a:xfrm>
          <a:prstGeom prst="rect">
            <a:avLst/>
          </a:prstGeom>
          <a:ln w="19050">
            <a:solidFill>
              <a:schemeClr val="tx1"/>
            </a:solidFill>
          </a:ln>
        </p:spPr>
      </p:pic>
      <p:sp>
        <p:nvSpPr>
          <p:cNvPr id="60" name="Rectangle: Rounded Corners 56">
            <a:extLst>
              <a:ext uri="{FF2B5EF4-FFF2-40B4-BE49-F238E27FC236}">
                <a16:creationId xmlns:a16="http://schemas.microsoft.com/office/drawing/2014/main" id="{894C158F-7B05-B54D-BA46-71740058A437}"/>
              </a:ext>
            </a:extLst>
          </p:cNvPr>
          <p:cNvSpPr/>
          <p:nvPr/>
        </p:nvSpPr>
        <p:spPr>
          <a:xfrm>
            <a:off x="6907648" y="3489041"/>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61" name="Picture 60">
            <a:extLst>
              <a:ext uri="{FF2B5EF4-FFF2-40B4-BE49-F238E27FC236}">
                <a16:creationId xmlns:a16="http://schemas.microsoft.com/office/drawing/2014/main" id="{A3F5F463-8E81-F84C-93E4-483F56F11B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2604" y="3802745"/>
            <a:ext cx="481536" cy="481536"/>
          </a:xfrm>
          <a:prstGeom prst="rect">
            <a:avLst/>
          </a:prstGeom>
          <a:ln w="19050">
            <a:solidFill>
              <a:schemeClr val="tx1"/>
            </a:solidFill>
          </a:ln>
        </p:spPr>
      </p:pic>
      <p:sp>
        <p:nvSpPr>
          <p:cNvPr id="62" name="Rectangle: Rounded Corners 55">
            <a:extLst>
              <a:ext uri="{FF2B5EF4-FFF2-40B4-BE49-F238E27FC236}">
                <a16:creationId xmlns:a16="http://schemas.microsoft.com/office/drawing/2014/main" id="{6D29037F-3ED6-C143-840A-9C5538540CF0}"/>
              </a:ext>
            </a:extLst>
          </p:cNvPr>
          <p:cNvSpPr/>
          <p:nvPr/>
        </p:nvSpPr>
        <p:spPr>
          <a:xfrm>
            <a:off x="7455952" y="4043513"/>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63" name="Picture 62">
            <a:extLst>
              <a:ext uri="{FF2B5EF4-FFF2-40B4-BE49-F238E27FC236}">
                <a16:creationId xmlns:a16="http://schemas.microsoft.com/office/drawing/2014/main" id="{70990451-F01F-5E4F-BF97-D4B35AC78C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64473" y="4350785"/>
            <a:ext cx="513674" cy="513674"/>
          </a:xfrm>
          <a:prstGeom prst="rect">
            <a:avLst/>
          </a:prstGeom>
          <a:ln w="19050">
            <a:solidFill>
              <a:schemeClr val="tx1"/>
            </a:solidFill>
          </a:ln>
        </p:spPr>
      </p:pic>
      <p:sp>
        <p:nvSpPr>
          <p:cNvPr id="70" name="TextBox 69">
            <a:extLst>
              <a:ext uri="{FF2B5EF4-FFF2-40B4-BE49-F238E27FC236}">
                <a16:creationId xmlns:a16="http://schemas.microsoft.com/office/drawing/2014/main" id="{D3570613-E93F-7745-8E87-DF69E565B7F6}"/>
              </a:ext>
            </a:extLst>
          </p:cNvPr>
          <p:cNvSpPr txBox="1"/>
          <p:nvPr/>
        </p:nvSpPr>
        <p:spPr>
          <a:xfrm>
            <a:off x="324058" y="4109507"/>
            <a:ext cx="1101967" cy="369332"/>
          </a:xfrm>
          <a:prstGeom prst="rect">
            <a:avLst/>
          </a:prstGeom>
          <a:noFill/>
        </p:spPr>
        <p:txBody>
          <a:bodyPr wrap="square" rtlCol="0">
            <a:spAutoFit/>
          </a:bodyPr>
          <a:lstStyle/>
          <a:p>
            <a:r>
              <a:rPr lang="en-US" dirty="0"/>
              <a:t>Baseline</a:t>
            </a:r>
          </a:p>
        </p:txBody>
      </p:sp>
      <p:sp>
        <p:nvSpPr>
          <p:cNvPr id="71" name="TextBox 70">
            <a:extLst>
              <a:ext uri="{FF2B5EF4-FFF2-40B4-BE49-F238E27FC236}">
                <a16:creationId xmlns:a16="http://schemas.microsoft.com/office/drawing/2014/main" id="{ED2749CD-F805-C547-870D-7ACE66CE2EEE}"/>
              </a:ext>
            </a:extLst>
          </p:cNvPr>
          <p:cNvSpPr txBox="1"/>
          <p:nvPr/>
        </p:nvSpPr>
        <p:spPr>
          <a:xfrm>
            <a:off x="6886742" y="4938976"/>
            <a:ext cx="1241965" cy="369332"/>
          </a:xfrm>
          <a:prstGeom prst="rect">
            <a:avLst/>
          </a:prstGeom>
          <a:noFill/>
        </p:spPr>
        <p:txBody>
          <a:bodyPr wrap="square" rtlCol="0">
            <a:spAutoFit/>
          </a:bodyPr>
          <a:lstStyle/>
          <a:p>
            <a:pPr algn="ctr"/>
            <a:r>
              <a:rPr lang="en-US" dirty="0">
                <a:solidFill>
                  <a:srgbClr val="42775A"/>
                </a:solidFill>
              </a:rPr>
              <a:t>Extinction</a:t>
            </a:r>
          </a:p>
        </p:txBody>
      </p:sp>
      <p:sp>
        <p:nvSpPr>
          <p:cNvPr id="73" name="TextBox 72">
            <a:extLst>
              <a:ext uri="{FF2B5EF4-FFF2-40B4-BE49-F238E27FC236}">
                <a16:creationId xmlns:a16="http://schemas.microsoft.com/office/drawing/2014/main" id="{E45F752E-C833-C948-AA59-5067063C047B}"/>
              </a:ext>
            </a:extLst>
          </p:cNvPr>
          <p:cNvSpPr txBox="1"/>
          <p:nvPr/>
        </p:nvSpPr>
        <p:spPr>
          <a:xfrm>
            <a:off x="8486364" y="3119709"/>
            <a:ext cx="988604" cy="369332"/>
          </a:xfrm>
          <a:prstGeom prst="rect">
            <a:avLst/>
          </a:prstGeom>
          <a:noFill/>
        </p:spPr>
        <p:txBody>
          <a:bodyPr wrap="none" rtlCol="0">
            <a:spAutoFit/>
          </a:bodyPr>
          <a:lstStyle/>
          <a:p>
            <a:r>
              <a:rPr lang="en-US" dirty="0"/>
              <a:t>--24hrs--</a:t>
            </a:r>
          </a:p>
        </p:txBody>
      </p:sp>
      <p:pic>
        <p:nvPicPr>
          <p:cNvPr id="74" name="Picture 73">
            <a:extLst>
              <a:ext uri="{FF2B5EF4-FFF2-40B4-BE49-F238E27FC236}">
                <a16:creationId xmlns:a16="http://schemas.microsoft.com/office/drawing/2014/main" id="{CB0508C5-A103-284B-B06B-5C29C027ED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4920" y="3068704"/>
            <a:ext cx="1040803" cy="1040803"/>
          </a:xfrm>
          <a:prstGeom prst="rect">
            <a:avLst/>
          </a:prstGeom>
          <a:ln w="19050">
            <a:solidFill>
              <a:schemeClr val="tx1"/>
            </a:solidFill>
          </a:ln>
        </p:spPr>
      </p:pic>
      <p:sp>
        <p:nvSpPr>
          <p:cNvPr id="75" name="TextBox 74">
            <a:extLst>
              <a:ext uri="{FF2B5EF4-FFF2-40B4-BE49-F238E27FC236}">
                <a16:creationId xmlns:a16="http://schemas.microsoft.com/office/drawing/2014/main" id="{B11CF85A-408A-ED4F-B321-8C9B623DADD8}"/>
              </a:ext>
            </a:extLst>
          </p:cNvPr>
          <p:cNvSpPr txBox="1"/>
          <p:nvPr/>
        </p:nvSpPr>
        <p:spPr>
          <a:xfrm>
            <a:off x="9641668" y="2403711"/>
            <a:ext cx="2116733" cy="646331"/>
          </a:xfrm>
          <a:prstGeom prst="rect">
            <a:avLst/>
          </a:prstGeom>
          <a:noFill/>
        </p:spPr>
        <p:txBody>
          <a:bodyPr wrap="none" rtlCol="0">
            <a:spAutoFit/>
          </a:bodyPr>
          <a:lstStyle/>
          <a:p>
            <a:pPr algn="ctr"/>
            <a:r>
              <a:rPr lang="en-US" dirty="0"/>
              <a:t>Surprise Recognition</a:t>
            </a:r>
          </a:p>
          <a:p>
            <a:pPr algn="ctr"/>
            <a:r>
              <a:rPr lang="en-US" dirty="0"/>
              <a:t>Memory Test</a:t>
            </a:r>
          </a:p>
        </p:txBody>
      </p:sp>
      <p:sp>
        <p:nvSpPr>
          <p:cNvPr id="77" name="TextBox 76">
            <a:extLst>
              <a:ext uri="{FF2B5EF4-FFF2-40B4-BE49-F238E27FC236}">
                <a16:creationId xmlns:a16="http://schemas.microsoft.com/office/drawing/2014/main" id="{509C7163-4717-C049-A2FB-AD10AC8844EC}"/>
              </a:ext>
            </a:extLst>
          </p:cNvPr>
          <p:cNvSpPr txBox="1"/>
          <p:nvPr/>
        </p:nvSpPr>
        <p:spPr>
          <a:xfrm>
            <a:off x="9817864" y="4216432"/>
            <a:ext cx="654603" cy="276999"/>
          </a:xfrm>
          <a:prstGeom prst="rect">
            <a:avLst/>
          </a:prstGeom>
          <a:noFill/>
        </p:spPr>
        <p:txBody>
          <a:bodyPr wrap="none" rtlCol="0">
            <a:spAutoFit/>
          </a:bodyPr>
          <a:lstStyle/>
          <a:p>
            <a:r>
              <a:rPr lang="en-US" sz="1200" dirty="0"/>
              <a:t>Def Old</a:t>
            </a:r>
          </a:p>
        </p:txBody>
      </p:sp>
      <p:sp>
        <p:nvSpPr>
          <p:cNvPr id="78" name="TextBox 77">
            <a:extLst>
              <a:ext uri="{FF2B5EF4-FFF2-40B4-BE49-F238E27FC236}">
                <a16:creationId xmlns:a16="http://schemas.microsoft.com/office/drawing/2014/main" id="{A420CE56-F642-BF48-806E-B94F184A5CAF}"/>
              </a:ext>
            </a:extLst>
          </p:cNvPr>
          <p:cNvSpPr txBox="1"/>
          <p:nvPr/>
        </p:nvSpPr>
        <p:spPr>
          <a:xfrm>
            <a:off x="9712035" y="4476619"/>
            <a:ext cx="866263" cy="276999"/>
          </a:xfrm>
          <a:prstGeom prst="rect">
            <a:avLst/>
          </a:prstGeom>
          <a:noFill/>
        </p:spPr>
        <p:txBody>
          <a:bodyPr wrap="none" rtlCol="0">
            <a:spAutoFit/>
          </a:bodyPr>
          <a:lstStyle/>
          <a:p>
            <a:r>
              <a:rPr lang="en-US" sz="1200" dirty="0"/>
              <a:t>Maybe Old</a:t>
            </a:r>
          </a:p>
        </p:txBody>
      </p:sp>
      <p:sp>
        <p:nvSpPr>
          <p:cNvPr id="79" name="TextBox 78">
            <a:extLst>
              <a:ext uri="{FF2B5EF4-FFF2-40B4-BE49-F238E27FC236}">
                <a16:creationId xmlns:a16="http://schemas.microsoft.com/office/drawing/2014/main" id="{67C6218A-A298-B64C-9348-91DB07BE4DFA}"/>
              </a:ext>
            </a:extLst>
          </p:cNvPr>
          <p:cNvSpPr txBox="1"/>
          <p:nvPr/>
        </p:nvSpPr>
        <p:spPr>
          <a:xfrm>
            <a:off x="10620027" y="4485510"/>
            <a:ext cx="934423" cy="276999"/>
          </a:xfrm>
          <a:prstGeom prst="rect">
            <a:avLst/>
          </a:prstGeom>
          <a:noFill/>
        </p:spPr>
        <p:txBody>
          <a:bodyPr wrap="none" rtlCol="0">
            <a:spAutoFit/>
          </a:bodyPr>
          <a:lstStyle/>
          <a:p>
            <a:r>
              <a:rPr lang="en-US" sz="1200" dirty="0"/>
              <a:t>Maybe New</a:t>
            </a:r>
          </a:p>
        </p:txBody>
      </p:sp>
      <p:sp>
        <p:nvSpPr>
          <p:cNvPr id="80" name="TextBox 79">
            <a:extLst>
              <a:ext uri="{FF2B5EF4-FFF2-40B4-BE49-F238E27FC236}">
                <a16:creationId xmlns:a16="http://schemas.microsoft.com/office/drawing/2014/main" id="{BD14F3B4-52BE-2B48-9A3F-0069F47AEC53}"/>
              </a:ext>
            </a:extLst>
          </p:cNvPr>
          <p:cNvSpPr txBox="1"/>
          <p:nvPr/>
        </p:nvSpPr>
        <p:spPr>
          <a:xfrm>
            <a:off x="10725857" y="4212285"/>
            <a:ext cx="722762" cy="276999"/>
          </a:xfrm>
          <a:prstGeom prst="rect">
            <a:avLst/>
          </a:prstGeom>
          <a:noFill/>
        </p:spPr>
        <p:txBody>
          <a:bodyPr wrap="none" rtlCol="0">
            <a:spAutoFit/>
          </a:bodyPr>
          <a:lstStyle/>
          <a:p>
            <a:r>
              <a:rPr lang="en-US" sz="1200" dirty="0"/>
              <a:t>Def New</a:t>
            </a:r>
          </a:p>
        </p:txBody>
      </p:sp>
      <p:sp>
        <p:nvSpPr>
          <p:cNvPr id="81" name="TextBox 80">
            <a:extLst>
              <a:ext uri="{FF2B5EF4-FFF2-40B4-BE49-F238E27FC236}">
                <a16:creationId xmlns:a16="http://schemas.microsoft.com/office/drawing/2014/main" id="{2D1F7AF8-B17B-474B-8AD3-DFAEA9D5D211}"/>
              </a:ext>
            </a:extLst>
          </p:cNvPr>
          <p:cNvSpPr txBox="1"/>
          <p:nvPr/>
        </p:nvSpPr>
        <p:spPr>
          <a:xfrm>
            <a:off x="256573" y="4661977"/>
            <a:ext cx="1142918" cy="923330"/>
          </a:xfrm>
          <a:prstGeom prst="rect">
            <a:avLst/>
          </a:prstGeom>
          <a:noFill/>
          <a:ln w="12700">
            <a:solidFill>
              <a:schemeClr val="tx1"/>
            </a:solidFill>
          </a:ln>
        </p:spPr>
        <p:txBody>
          <a:bodyPr wrap="square" rtlCol="0">
            <a:spAutoFit/>
          </a:bodyPr>
          <a:lstStyle/>
          <a:p>
            <a:pPr algn="ctr"/>
            <a:r>
              <a:rPr lang="en-US" dirty="0"/>
              <a:t>Animal</a:t>
            </a:r>
          </a:p>
          <a:p>
            <a:pPr algn="ctr"/>
            <a:r>
              <a:rPr lang="en-US" dirty="0"/>
              <a:t>or</a:t>
            </a:r>
          </a:p>
          <a:p>
            <a:pPr algn="ctr"/>
            <a:r>
              <a:rPr lang="en-US" dirty="0"/>
              <a:t>Tool?</a:t>
            </a:r>
          </a:p>
        </p:txBody>
      </p:sp>
      <p:grpSp>
        <p:nvGrpSpPr>
          <p:cNvPr id="4" name="Group 3">
            <a:extLst>
              <a:ext uri="{FF2B5EF4-FFF2-40B4-BE49-F238E27FC236}">
                <a16:creationId xmlns:a16="http://schemas.microsoft.com/office/drawing/2014/main" id="{7CE3F8AE-7A6A-4357-953C-8689D1355DA3}"/>
              </a:ext>
            </a:extLst>
          </p:cNvPr>
          <p:cNvGrpSpPr/>
          <p:nvPr/>
        </p:nvGrpSpPr>
        <p:grpSpPr>
          <a:xfrm>
            <a:off x="9970430" y="4896755"/>
            <a:ext cx="1383370" cy="972951"/>
            <a:chOff x="9335129" y="4951801"/>
            <a:chExt cx="2552071" cy="972951"/>
          </a:xfrm>
        </p:grpSpPr>
        <p:sp>
          <p:nvSpPr>
            <p:cNvPr id="82" name="Rectangle: Rounded Corners 81">
              <a:extLst>
                <a:ext uri="{FF2B5EF4-FFF2-40B4-BE49-F238E27FC236}">
                  <a16:creationId xmlns:a16="http://schemas.microsoft.com/office/drawing/2014/main" id="{CD69531B-B3A6-4B18-BEAE-9945A107E62A}"/>
                </a:ext>
              </a:extLst>
            </p:cNvPr>
            <p:cNvSpPr/>
            <p:nvPr/>
          </p:nvSpPr>
          <p:spPr>
            <a:xfrm>
              <a:off x="9335129" y="4951801"/>
              <a:ext cx="2552071" cy="97295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13C601D5-E849-4EAD-AE84-60C30B14105C}"/>
                </a:ext>
              </a:extLst>
            </p:cNvPr>
            <p:cNvSpPr txBox="1"/>
            <p:nvPr/>
          </p:nvSpPr>
          <p:spPr>
            <a:xfrm>
              <a:off x="9852028" y="5022777"/>
              <a:ext cx="1535998" cy="830997"/>
            </a:xfrm>
            <a:prstGeom prst="rect">
              <a:avLst/>
            </a:prstGeom>
            <a:noFill/>
          </p:spPr>
          <p:txBody>
            <a:bodyPr wrap="none" rtlCol="0">
              <a:spAutoFit/>
            </a:bodyPr>
            <a:lstStyle/>
            <a:p>
              <a:pPr algn="ctr"/>
              <a:r>
                <a:rPr lang="en-US" sz="2400" dirty="0"/>
                <a:t>No threat </a:t>
              </a:r>
              <a:br>
                <a:rPr lang="en-US" sz="2400" dirty="0"/>
              </a:br>
              <a:r>
                <a:rPr lang="en-US" sz="2400" dirty="0"/>
                <a:t>of shock</a:t>
              </a:r>
            </a:p>
          </p:txBody>
        </p:sp>
      </p:grpSp>
    </p:spTree>
    <p:extLst>
      <p:ext uri="{BB962C8B-B14F-4D97-AF65-F5344CB8AC3E}">
        <p14:creationId xmlns:p14="http://schemas.microsoft.com/office/powerpoint/2010/main" val="398172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200"/>
                                        <p:tgtEl>
                                          <p:spTgt spid="4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00"/>
                                        <p:tgtEl>
                                          <p:spTgt spid="42"/>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
                                        <p:tgtEl>
                                          <p:spTgt spid="43"/>
                                        </p:tgtEl>
                                      </p:cBhvr>
                                    </p:animEffect>
                                  </p:childTnLst>
                                </p:cTn>
                              </p:par>
                            </p:childTnLst>
                          </p:cTn>
                        </p:par>
                        <p:par>
                          <p:cTn id="36" fill="hold">
                            <p:stCondLst>
                              <p:cond delay="9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00"/>
                                        <p:tgtEl>
                                          <p:spTgt spid="44"/>
                                        </p:tgtEl>
                                      </p:cBhvr>
                                    </p:animEffec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00"/>
                                        <p:tgtEl>
                                          <p:spTgt spid="45"/>
                                        </p:tgtEl>
                                      </p:cBhvr>
                                    </p:animEffect>
                                  </p:childTnLst>
                                </p:cTn>
                              </p:par>
                            </p:childTnLst>
                          </p:cTn>
                        </p:par>
                        <p:par>
                          <p:cTn id="44" fill="hold">
                            <p:stCondLst>
                              <p:cond delay="1300"/>
                            </p:stCondLst>
                            <p:childTnLst>
                              <p:par>
                                <p:cTn id="45" presetID="10"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00"/>
                                        <p:tgtEl>
                                          <p:spTgt spid="46"/>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2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200"/>
                                        <p:tgtEl>
                                          <p:spTgt spid="4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200"/>
                                        <p:tgtEl>
                                          <p:spTgt spid="49"/>
                                        </p:tgtEl>
                                      </p:cBhvr>
                                    </p:animEffect>
                                  </p:childTnLst>
                                </p:cTn>
                              </p:par>
                            </p:childTnLst>
                          </p:cTn>
                        </p:par>
                        <p:par>
                          <p:cTn id="67" fill="hold">
                            <p:stCondLst>
                              <p:cond delay="700"/>
                            </p:stCondLst>
                            <p:childTnLst>
                              <p:par>
                                <p:cTn id="68" presetID="10" presetClass="entr" presetSubtype="0"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200"/>
                                        <p:tgtEl>
                                          <p:spTgt spid="55"/>
                                        </p:tgtEl>
                                      </p:cBhvr>
                                    </p:animEffect>
                                  </p:childTnLst>
                                </p:cTn>
                              </p:par>
                            </p:childTnLst>
                          </p:cTn>
                        </p:par>
                        <p:par>
                          <p:cTn id="74" fill="hold">
                            <p:stCondLst>
                              <p:cond delay="9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200"/>
                                        <p:tgtEl>
                                          <p:spTgt spid="51"/>
                                        </p:tgtEl>
                                      </p:cBhvr>
                                    </p:animEffect>
                                  </p:childTnLst>
                                </p:cTn>
                              </p:par>
                            </p:childTnLst>
                          </p:cTn>
                        </p:par>
                        <p:par>
                          <p:cTn id="78" fill="hold">
                            <p:stCondLst>
                              <p:cond delay="1100"/>
                            </p:stCondLst>
                            <p:childTnLst>
                              <p:par>
                                <p:cTn id="79" presetID="10" presetClass="entr" presetSubtype="0"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200"/>
                                        <p:tgtEl>
                                          <p:spTgt spid="52"/>
                                        </p:tgtEl>
                                      </p:cBhvr>
                                    </p:animEffect>
                                  </p:childTnLst>
                                </p:cTn>
                              </p:par>
                            </p:childTnLst>
                          </p:cTn>
                        </p:par>
                        <p:par>
                          <p:cTn id="82" fill="hold">
                            <p:stCondLst>
                              <p:cond delay="1300"/>
                            </p:stCondLst>
                            <p:childTnLst>
                              <p:par>
                                <p:cTn id="83" presetID="10" presetClass="entr" presetSubtype="0"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200"/>
                                        <p:tgtEl>
                                          <p:spTgt spid="53"/>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200"/>
                                        <p:tgtEl>
                                          <p:spTgt spid="5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200"/>
                                        <p:tgtEl>
                                          <p:spTgt spid="57"/>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200"/>
                                        <p:tgtEl>
                                          <p:spTgt spid="58"/>
                                        </p:tgtEl>
                                      </p:cBhvr>
                                    </p:animEffect>
                                  </p:childTnLst>
                                </p:cTn>
                              </p:par>
                            </p:childTnLst>
                          </p:cTn>
                        </p:par>
                        <p:par>
                          <p:cTn id="105" fill="hold">
                            <p:stCondLst>
                              <p:cond delay="700"/>
                            </p:stCondLst>
                            <p:childTnLst>
                              <p:par>
                                <p:cTn id="106" presetID="10" presetClass="entr" presetSubtype="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200"/>
                                        <p:tgtEl>
                                          <p:spTgt spid="59"/>
                                        </p:tgtEl>
                                      </p:cBhvr>
                                    </p:animEffect>
                                  </p:childTnLst>
                                </p:cTn>
                              </p:par>
                            </p:childTnLst>
                          </p:cTn>
                        </p:par>
                        <p:par>
                          <p:cTn id="109" fill="hold">
                            <p:stCondLst>
                              <p:cond delay="900"/>
                            </p:stCondLst>
                            <p:childTnLst>
                              <p:par>
                                <p:cTn id="110" presetID="10" presetClass="entr" presetSubtype="0" fill="hold" grpId="0"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200"/>
                                        <p:tgtEl>
                                          <p:spTgt spid="60"/>
                                        </p:tgtEl>
                                      </p:cBhvr>
                                    </p:animEffect>
                                  </p:childTnLst>
                                </p:cTn>
                              </p:par>
                            </p:childTnLst>
                          </p:cTn>
                        </p:par>
                        <p:par>
                          <p:cTn id="113" fill="hold">
                            <p:stCondLst>
                              <p:cond delay="1100"/>
                            </p:stCondLst>
                            <p:childTnLst>
                              <p:par>
                                <p:cTn id="114" presetID="10" presetClass="entr" presetSubtype="0" fill="hold" nodeType="after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200"/>
                                        <p:tgtEl>
                                          <p:spTgt spid="61"/>
                                        </p:tgtEl>
                                      </p:cBhvr>
                                    </p:animEffect>
                                  </p:childTnLst>
                                </p:cTn>
                              </p:par>
                            </p:childTnLst>
                          </p:cTn>
                        </p:par>
                        <p:par>
                          <p:cTn id="117" fill="hold">
                            <p:stCondLst>
                              <p:cond delay="1300"/>
                            </p:stCondLst>
                            <p:childTnLst>
                              <p:par>
                                <p:cTn id="118" presetID="10" presetClass="entr" presetSubtype="0" fill="hold" grpId="0" nodeType="after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200"/>
                                        <p:tgtEl>
                                          <p:spTgt spid="62"/>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200"/>
                                        <p:tgtEl>
                                          <p:spTgt spid="63"/>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3"/>
                                        </p:tgtEl>
                                        <p:attrNameLst>
                                          <p:attrName>style.visibility</p:attrName>
                                        </p:attrNameLst>
                                      </p:cBhvr>
                                      <p:to>
                                        <p:strVal val="visible"/>
                                      </p:to>
                                    </p:set>
                                  </p:childTnLst>
                                </p:cTn>
                              </p:par>
                            </p:childTnLst>
                          </p:cTn>
                        </p:par>
                        <p:par>
                          <p:cTn id="129" fill="hold">
                            <p:stCondLst>
                              <p:cond delay="0"/>
                            </p:stCondLst>
                            <p:childTnLst>
                              <p:par>
                                <p:cTn id="130" presetID="10" presetClass="entr" presetSubtype="0" fill="hold" grpId="0" nodeType="after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fade">
                                      <p:cBhvr>
                                        <p:cTn id="132" dur="500"/>
                                        <p:tgtEl>
                                          <p:spTgt spid="75"/>
                                        </p:tgtEl>
                                      </p:cBhvr>
                                    </p:animEffect>
                                  </p:childTnLst>
                                </p:cTn>
                              </p:par>
                              <p:par>
                                <p:cTn id="133" presetID="10" presetClass="entr" presetSubtype="0" fill="hold" nodeType="with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fade">
                                      <p:cBhvr>
                                        <p:cTn id="138" dur="500"/>
                                        <p:tgtEl>
                                          <p:spTgt spid="7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0"/>
                                        </p:tgtEl>
                                        <p:attrNameLst>
                                          <p:attrName>style.visibility</p:attrName>
                                        </p:attrNameLst>
                                      </p:cBhvr>
                                      <p:to>
                                        <p:strVal val="visible"/>
                                      </p:to>
                                    </p:set>
                                    <p:animEffect transition="in" filter="fade">
                                      <p:cBhvr>
                                        <p:cTn id="141" dur="500"/>
                                        <p:tgtEl>
                                          <p:spTgt spid="8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Effect transition="in" filter="fade">
                                      <p:cBhvr>
                                        <p:cTn id="144" dur="500"/>
                                        <p:tgtEl>
                                          <p:spTgt spid="7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fade">
                                      <p:cBhvr>
                                        <p:cTn id="147" dur="500"/>
                                        <p:tgtEl>
                                          <p:spTgt spid="79"/>
                                        </p:tgtEl>
                                      </p:cBhvr>
                                    </p:animEffect>
                                  </p:childTnLst>
                                </p:cTn>
                              </p:par>
                              <p:par>
                                <p:cTn id="148" presetID="10" presetClass="entr" presetSubtype="0" fill="hold" nodeType="with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fade">
                                      <p:cBhvr>
                                        <p:cTn id="150" dur="500"/>
                                        <p:tgtEl>
                                          <p:spTgt spid="4"/>
                                        </p:tgtEl>
                                      </p:cBhvr>
                                    </p:animEffect>
                                  </p:childTnLst>
                                </p:cTn>
                              </p:par>
                            </p:childTnLst>
                          </p:cTn>
                        </p:par>
                      </p:childTnLst>
                    </p:cTn>
                  </p:par>
                  <p:par>
                    <p:cTn id="151" fill="hold">
                      <p:stCondLst>
                        <p:cond delay="indefinite"/>
                      </p:stCondLst>
                      <p:childTnLst>
                        <p:par>
                          <p:cTn id="152" fill="hold">
                            <p:stCondLst>
                              <p:cond delay="0"/>
                            </p:stCondLst>
                            <p:childTnLst>
                              <p:par>
                                <p:cTn id="153" presetID="6" presetClass="emph" presetSubtype="0" repeatCount="0" autoRev="1" fill="hold" nodeType="clickEffect">
                                  <p:stCondLst>
                                    <p:cond delay="0"/>
                                  </p:stCondLst>
                                  <p:childTnLst>
                                    <p:animScale>
                                      <p:cBhvr>
                                        <p:cTn id="154" dur="500" fill="hold"/>
                                        <p:tgtEl>
                                          <p:spTgt spid="41"/>
                                        </p:tgtEl>
                                      </p:cBhvr>
                                      <p:by x="125000" y="125000"/>
                                    </p:animScale>
                                  </p:childTnLst>
                                </p:cTn>
                              </p:par>
                              <p:par>
                                <p:cTn id="155" presetID="6" presetClass="emph" presetSubtype="0" repeatCount="0" autoRev="1" fill="hold" nodeType="withEffect">
                                  <p:stCondLst>
                                    <p:cond delay="0"/>
                                  </p:stCondLst>
                                  <p:childTnLst>
                                    <p:animScale>
                                      <p:cBhvr>
                                        <p:cTn id="156" dur="500" fill="hold"/>
                                        <p:tgtEl>
                                          <p:spTgt spid="43"/>
                                        </p:tgtEl>
                                      </p:cBhvr>
                                      <p:by x="125000" y="125000"/>
                                    </p:animScale>
                                  </p:childTnLst>
                                </p:cTn>
                              </p:par>
                              <p:par>
                                <p:cTn id="157" presetID="6" presetClass="emph" presetSubtype="0" repeatCount="0" autoRev="1" fill="hold" nodeType="withEffect">
                                  <p:stCondLst>
                                    <p:cond delay="0"/>
                                  </p:stCondLst>
                                  <p:childTnLst>
                                    <p:animScale>
                                      <p:cBhvr>
                                        <p:cTn id="158" dur="500" fill="hold"/>
                                        <p:tgtEl>
                                          <p:spTgt spid="45"/>
                                        </p:tgtEl>
                                      </p:cBhvr>
                                      <p:by x="125000" y="125000"/>
                                    </p:animScale>
                                  </p:childTnLst>
                                </p:cTn>
                              </p:par>
                              <p:par>
                                <p:cTn id="159" presetID="6" presetClass="emph" presetSubtype="0" repeatCount="0" autoRev="1" fill="hold" nodeType="withEffect">
                                  <p:stCondLst>
                                    <p:cond delay="0"/>
                                  </p:stCondLst>
                                  <p:childTnLst>
                                    <p:animScale>
                                      <p:cBhvr>
                                        <p:cTn id="160" dur="500" fill="hold"/>
                                        <p:tgtEl>
                                          <p:spTgt spid="47"/>
                                        </p:tgtEl>
                                      </p:cBhvr>
                                      <p:by x="125000" y="125000"/>
                                    </p:animScale>
                                  </p:childTnLst>
                                </p:cTn>
                              </p:par>
                              <p:par>
                                <p:cTn id="161" presetID="6" presetClass="emph" presetSubtype="0" repeatCount="0" autoRev="1" fill="hold" nodeType="withEffect">
                                  <p:stCondLst>
                                    <p:cond delay="0"/>
                                  </p:stCondLst>
                                  <p:childTnLst>
                                    <p:animScale>
                                      <p:cBhvr>
                                        <p:cTn id="162" dur="500" fill="hold"/>
                                        <p:tgtEl>
                                          <p:spTgt spid="48"/>
                                        </p:tgtEl>
                                      </p:cBhvr>
                                      <p:by x="125000" y="125000"/>
                                    </p:animScale>
                                  </p:childTnLst>
                                </p:cTn>
                              </p:par>
                              <p:par>
                                <p:cTn id="163" presetID="6" presetClass="emph" presetSubtype="0" repeatCount="0" autoRev="1" fill="hold" nodeType="withEffect">
                                  <p:stCondLst>
                                    <p:cond delay="0"/>
                                  </p:stCondLst>
                                  <p:childTnLst>
                                    <p:animScale>
                                      <p:cBhvr>
                                        <p:cTn id="164" dur="500" fill="hold"/>
                                        <p:tgtEl>
                                          <p:spTgt spid="50"/>
                                        </p:tgtEl>
                                      </p:cBhvr>
                                      <p:by x="125000" y="125000"/>
                                    </p:animScale>
                                  </p:childTnLst>
                                </p:cTn>
                              </p:par>
                              <p:par>
                                <p:cTn id="165" presetID="6" presetClass="emph" presetSubtype="0" repeatCount="0" autoRev="1" fill="hold" nodeType="withEffect">
                                  <p:stCondLst>
                                    <p:cond delay="0"/>
                                  </p:stCondLst>
                                  <p:childTnLst>
                                    <p:animScale>
                                      <p:cBhvr>
                                        <p:cTn id="166" dur="500" fill="hold"/>
                                        <p:tgtEl>
                                          <p:spTgt spid="52"/>
                                        </p:tgtEl>
                                      </p:cBhvr>
                                      <p:by x="125000" y="125000"/>
                                    </p:animScale>
                                  </p:childTnLst>
                                </p:cTn>
                              </p:par>
                              <p:par>
                                <p:cTn id="167" presetID="6" presetClass="emph" presetSubtype="0" repeatCount="0" autoRev="1" fill="hold" nodeType="withEffect">
                                  <p:stCondLst>
                                    <p:cond delay="0"/>
                                  </p:stCondLst>
                                  <p:childTnLst>
                                    <p:animScale>
                                      <p:cBhvr>
                                        <p:cTn id="168" dur="500" fill="hold"/>
                                        <p:tgtEl>
                                          <p:spTgt spid="54"/>
                                        </p:tgtEl>
                                      </p:cBhvr>
                                      <p:by x="125000" y="125000"/>
                                    </p:animScale>
                                  </p:childTnLst>
                                </p:cTn>
                              </p:par>
                              <p:par>
                                <p:cTn id="169" presetID="6" presetClass="emph" presetSubtype="0" repeatCount="0" autoRev="1" fill="hold" nodeType="withEffect">
                                  <p:stCondLst>
                                    <p:cond delay="0"/>
                                  </p:stCondLst>
                                  <p:childTnLst>
                                    <p:animScale>
                                      <p:cBhvr>
                                        <p:cTn id="170" dur="500" fill="hold"/>
                                        <p:tgtEl>
                                          <p:spTgt spid="57"/>
                                        </p:tgtEl>
                                      </p:cBhvr>
                                      <p:by x="125000" y="125000"/>
                                    </p:animScale>
                                  </p:childTnLst>
                                </p:cTn>
                              </p:par>
                              <p:par>
                                <p:cTn id="171" presetID="6" presetClass="emph" presetSubtype="0" repeatCount="0" autoRev="1" fill="hold" nodeType="withEffect">
                                  <p:stCondLst>
                                    <p:cond delay="0"/>
                                  </p:stCondLst>
                                  <p:childTnLst>
                                    <p:animScale>
                                      <p:cBhvr>
                                        <p:cTn id="172" dur="500" fill="hold"/>
                                        <p:tgtEl>
                                          <p:spTgt spid="59"/>
                                        </p:tgtEl>
                                      </p:cBhvr>
                                      <p:by x="125000" y="125000"/>
                                    </p:animScale>
                                  </p:childTnLst>
                                </p:cTn>
                              </p:par>
                              <p:par>
                                <p:cTn id="173" presetID="6" presetClass="emph" presetSubtype="0" repeatCount="0" autoRev="1" fill="hold" nodeType="withEffect">
                                  <p:stCondLst>
                                    <p:cond delay="0"/>
                                  </p:stCondLst>
                                  <p:childTnLst>
                                    <p:animScale>
                                      <p:cBhvr>
                                        <p:cTn id="174" dur="500" fill="hold"/>
                                        <p:tgtEl>
                                          <p:spTgt spid="61"/>
                                        </p:tgtEl>
                                      </p:cBhvr>
                                      <p:by x="125000" y="125000"/>
                                    </p:animScale>
                                  </p:childTnLst>
                                </p:cTn>
                              </p:par>
                              <p:par>
                                <p:cTn id="175" presetID="6" presetClass="emph" presetSubtype="0" repeatCount="0" autoRev="1" fill="hold" nodeType="withEffect">
                                  <p:stCondLst>
                                    <p:cond delay="0"/>
                                  </p:stCondLst>
                                  <p:childTnLst>
                                    <p:animScale>
                                      <p:cBhvr>
                                        <p:cTn id="176" dur="500" fill="hold"/>
                                        <p:tgtEl>
                                          <p:spTgt spid="63"/>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42" grpId="0" animBg="1"/>
      <p:bldP spid="44" grpId="0" animBg="1"/>
      <p:bldP spid="46" grpId="0" animBg="1"/>
      <p:bldP spid="49" grpId="0" animBg="1"/>
      <p:bldP spid="51" grpId="0" animBg="1"/>
      <p:bldP spid="53" grpId="0" animBg="1"/>
      <p:bldP spid="55" grpId="0" animBg="1"/>
      <p:bldP spid="56" grpId="0" animBg="1"/>
      <p:bldP spid="58" grpId="0" animBg="1"/>
      <p:bldP spid="60" grpId="0" animBg="1"/>
      <p:bldP spid="62" grpId="0" animBg="1"/>
      <p:bldP spid="70" grpId="0"/>
      <p:bldP spid="71" grpId="0"/>
      <p:bldP spid="73" grpId="0"/>
      <p:bldP spid="75" grpId="0"/>
      <p:bldP spid="77" grpId="0"/>
      <p:bldP spid="78" grpId="0"/>
      <p:bldP spid="79" grpId="0"/>
      <p:bldP spid="80" grpId="0"/>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78FE149-9BAB-440F-9C22-59C191DBFE67}"/>
              </a:ext>
            </a:extLst>
          </p:cNvPr>
          <p:cNvSpPr txBox="1"/>
          <p:nvPr/>
        </p:nvSpPr>
        <p:spPr>
          <a:xfrm>
            <a:off x="4579361" y="4090461"/>
            <a:ext cx="3480572" cy="523220"/>
          </a:xfrm>
          <a:prstGeom prst="rect">
            <a:avLst/>
          </a:prstGeom>
          <a:noFill/>
        </p:spPr>
        <p:txBody>
          <a:bodyPr wrap="square" rtlCol="0">
            <a:spAutoFit/>
          </a:bodyPr>
          <a:lstStyle/>
          <a:p>
            <a:pPr algn="ctr"/>
            <a:r>
              <a:rPr lang="en-US" sz="2800" dirty="0">
                <a:ln>
                  <a:solidFill>
                    <a:schemeClr val="tx1"/>
                  </a:solidFill>
                </a:ln>
                <a:solidFill>
                  <a:srgbClr val="A4DAA4"/>
                </a:solidFill>
              </a:rPr>
              <a:t>Early Extinction</a:t>
            </a:r>
          </a:p>
        </p:txBody>
      </p:sp>
      <p:sp>
        <p:nvSpPr>
          <p:cNvPr id="2" name="Title 1">
            <a:extLst>
              <a:ext uri="{FF2B5EF4-FFF2-40B4-BE49-F238E27FC236}">
                <a16:creationId xmlns:a16="http://schemas.microsoft.com/office/drawing/2014/main" id="{67D7BC09-57F6-9A48-BA92-0E03578C8D94}"/>
              </a:ext>
            </a:extLst>
          </p:cNvPr>
          <p:cNvSpPr>
            <a:spLocks noGrp="1"/>
          </p:cNvSpPr>
          <p:nvPr>
            <p:ph type="title"/>
          </p:nvPr>
        </p:nvSpPr>
        <p:spPr>
          <a:xfrm>
            <a:off x="838200" y="117353"/>
            <a:ext cx="10515600" cy="1325563"/>
          </a:xfrm>
        </p:spPr>
        <p:txBody>
          <a:bodyPr/>
          <a:lstStyle/>
          <a:p>
            <a:r>
              <a:rPr lang="en-US" dirty="0"/>
              <a:t>Analysis</a:t>
            </a:r>
          </a:p>
        </p:txBody>
      </p:sp>
      <p:sp>
        <p:nvSpPr>
          <p:cNvPr id="6" name="TextBox 5">
            <a:extLst>
              <a:ext uri="{FF2B5EF4-FFF2-40B4-BE49-F238E27FC236}">
                <a16:creationId xmlns:a16="http://schemas.microsoft.com/office/drawing/2014/main" id="{6215EBA9-2F72-4438-8571-3D7A93246EFC}"/>
              </a:ext>
            </a:extLst>
          </p:cNvPr>
          <p:cNvSpPr txBox="1"/>
          <p:nvPr/>
        </p:nvSpPr>
        <p:spPr>
          <a:xfrm>
            <a:off x="223157" y="1442916"/>
            <a:ext cx="400050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N = 24 Healthy Controls</a:t>
            </a:r>
          </a:p>
          <a:p>
            <a:r>
              <a:rPr lang="en-US" sz="2800" dirty="0">
                <a:latin typeface="Arial" panose="020B0604020202020204" pitchFamily="34" charset="0"/>
                <a:cs typeface="Arial" panose="020B0604020202020204" pitchFamily="34" charset="0"/>
              </a:rPr>
              <a:t>N = 24 PTSD</a:t>
            </a:r>
          </a:p>
        </p:txBody>
      </p:sp>
      <p:sp>
        <p:nvSpPr>
          <p:cNvPr id="8" name="TextBox 7">
            <a:extLst>
              <a:ext uri="{FF2B5EF4-FFF2-40B4-BE49-F238E27FC236}">
                <a16:creationId xmlns:a16="http://schemas.microsoft.com/office/drawing/2014/main" id="{A11D0D51-49A0-4D35-BCD6-F38CFF8449B9}"/>
              </a:ext>
            </a:extLst>
          </p:cNvPr>
          <p:cNvSpPr txBox="1"/>
          <p:nvPr/>
        </p:nvSpPr>
        <p:spPr>
          <a:xfrm>
            <a:off x="252936" y="2620483"/>
            <a:ext cx="400050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Regions of Interest</a:t>
            </a:r>
          </a:p>
        </p:txBody>
      </p:sp>
      <p:sp>
        <p:nvSpPr>
          <p:cNvPr id="9" name="TextBox 8">
            <a:extLst>
              <a:ext uri="{FF2B5EF4-FFF2-40B4-BE49-F238E27FC236}">
                <a16:creationId xmlns:a16="http://schemas.microsoft.com/office/drawing/2014/main" id="{2A3514BF-4406-4870-95BE-CDA5F57A950A}"/>
              </a:ext>
            </a:extLst>
          </p:cNvPr>
          <p:cNvSpPr txBox="1"/>
          <p:nvPr/>
        </p:nvSpPr>
        <p:spPr>
          <a:xfrm>
            <a:off x="5537222" y="3170048"/>
            <a:ext cx="1564852" cy="523220"/>
          </a:xfrm>
          <a:prstGeom prst="rect">
            <a:avLst/>
          </a:prstGeom>
          <a:noFill/>
        </p:spPr>
        <p:txBody>
          <a:bodyPr wrap="none" rtlCol="0">
            <a:spAutoFit/>
          </a:bodyPr>
          <a:lstStyle/>
          <a:p>
            <a:pPr algn="ctr"/>
            <a:r>
              <a:rPr lang="en-US" sz="2800" dirty="0"/>
              <a:t>Baseline</a:t>
            </a:r>
          </a:p>
        </p:txBody>
      </p:sp>
      <p:sp>
        <p:nvSpPr>
          <p:cNvPr id="10" name="TextBox 9">
            <a:extLst>
              <a:ext uri="{FF2B5EF4-FFF2-40B4-BE49-F238E27FC236}">
                <a16:creationId xmlns:a16="http://schemas.microsoft.com/office/drawing/2014/main" id="{825543B0-59E1-494B-864F-42EAB6F35731}"/>
              </a:ext>
            </a:extLst>
          </p:cNvPr>
          <p:cNvSpPr txBox="1"/>
          <p:nvPr/>
        </p:nvSpPr>
        <p:spPr>
          <a:xfrm>
            <a:off x="5357686" y="3631713"/>
            <a:ext cx="1923925" cy="523220"/>
          </a:xfrm>
          <a:prstGeom prst="rect">
            <a:avLst/>
          </a:prstGeom>
          <a:noFill/>
        </p:spPr>
        <p:txBody>
          <a:bodyPr wrap="none" rtlCol="0">
            <a:spAutoFit/>
          </a:bodyPr>
          <a:lstStyle/>
          <a:p>
            <a:pPr algn="ctr"/>
            <a:r>
              <a:rPr lang="en-US" sz="2800" dirty="0">
                <a:solidFill>
                  <a:srgbClr val="6E1D6D"/>
                </a:solidFill>
              </a:rPr>
              <a:t>Acquisition</a:t>
            </a:r>
          </a:p>
        </p:txBody>
      </p:sp>
      <p:sp>
        <p:nvSpPr>
          <p:cNvPr id="11" name="TextBox 10">
            <a:extLst>
              <a:ext uri="{FF2B5EF4-FFF2-40B4-BE49-F238E27FC236}">
                <a16:creationId xmlns:a16="http://schemas.microsoft.com/office/drawing/2014/main" id="{1538FD03-D437-4671-BEF1-9FB28AA1AFC7}"/>
              </a:ext>
            </a:extLst>
          </p:cNvPr>
          <p:cNvSpPr txBox="1"/>
          <p:nvPr/>
        </p:nvSpPr>
        <p:spPr>
          <a:xfrm>
            <a:off x="5448255" y="4090461"/>
            <a:ext cx="1742786" cy="523220"/>
          </a:xfrm>
          <a:prstGeom prst="rect">
            <a:avLst/>
          </a:prstGeom>
          <a:noFill/>
        </p:spPr>
        <p:txBody>
          <a:bodyPr wrap="square" rtlCol="0">
            <a:spAutoFit/>
          </a:bodyPr>
          <a:lstStyle/>
          <a:p>
            <a:pPr algn="ctr"/>
            <a:r>
              <a:rPr lang="en-US" sz="2800" dirty="0">
                <a:solidFill>
                  <a:srgbClr val="42775A"/>
                </a:solidFill>
              </a:rPr>
              <a:t>Extinction</a:t>
            </a:r>
          </a:p>
        </p:txBody>
      </p:sp>
      <p:sp>
        <p:nvSpPr>
          <p:cNvPr id="15" name="TextBox 14">
            <a:extLst>
              <a:ext uri="{FF2B5EF4-FFF2-40B4-BE49-F238E27FC236}">
                <a16:creationId xmlns:a16="http://schemas.microsoft.com/office/drawing/2014/main" id="{058055C6-8240-4907-9DCF-981FEE33CD9D}"/>
              </a:ext>
            </a:extLst>
          </p:cNvPr>
          <p:cNvSpPr txBox="1"/>
          <p:nvPr/>
        </p:nvSpPr>
        <p:spPr>
          <a:xfrm>
            <a:off x="4929703" y="2614187"/>
            <a:ext cx="286985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Encoding Phase </a:t>
            </a:r>
          </a:p>
        </p:txBody>
      </p:sp>
      <p:cxnSp>
        <p:nvCxnSpPr>
          <p:cNvPr id="17" name="Straight Connector 16">
            <a:extLst>
              <a:ext uri="{FF2B5EF4-FFF2-40B4-BE49-F238E27FC236}">
                <a16:creationId xmlns:a16="http://schemas.microsoft.com/office/drawing/2014/main" id="{7B6B559C-2135-4383-914A-F8AB8192DBE5}"/>
              </a:ext>
            </a:extLst>
          </p:cNvPr>
          <p:cNvCxnSpPr/>
          <p:nvPr/>
        </p:nvCxnSpPr>
        <p:spPr>
          <a:xfrm>
            <a:off x="4929703" y="3129104"/>
            <a:ext cx="28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D8C8C6-49CF-405D-BFC0-C20A9D67D962}"/>
              </a:ext>
            </a:extLst>
          </p:cNvPr>
          <p:cNvCxnSpPr>
            <a:cxnSpLocks/>
          </p:cNvCxnSpPr>
          <p:nvPr/>
        </p:nvCxnSpPr>
        <p:spPr>
          <a:xfrm>
            <a:off x="657060" y="3116488"/>
            <a:ext cx="31855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60B59B-7B06-4565-A9FE-1D0722612DD5}"/>
              </a:ext>
            </a:extLst>
          </p:cNvPr>
          <p:cNvSpPr txBox="1"/>
          <p:nvPr/>
        </p:nvSpPr>
        <p:spPr>
          <a:xfrm>
            <a:off x="4624344" y="4575640"/>
            <a:ext cx="3480572" cy="523220"/>
          </a:xfrm>
          <a:prstGeom prst="rect">
            <a:avLst/>
          </a:prstGeom>
          <a:noFill/>
        </p:spPr>
        <p:txBody>
          <a:bodyPr wrap="square" rtlCol="0">
            <a:spAutoFit/>
          </a:bodyPr>
          <a:lstStyle/>
          <a:p>
            <a:pPr algn="ctr"/>
            <a:r>
              <a:rPr lang="en-US" sz="2800" dirty="0">
                <a:solidFill>
                  <a:srgbClr val="42775A"/>
                </a:solidFill>
              </a:rPr>
              <a:t>Late Extinction</a:t>
            </a:r>
          </a:p>
        </p:txBody>
      </p:sp>
      <p:sp>
        <p:nvSpPr>
          <p:cNvPr id="22" name="TextBox 21">
            <a:extLst>
              <a:ext uri="{FF2B5EF4-FFF2-40B4-BE49-F238E27FC236}">
                <a16:creationId xmlns:a16="http://schemas.microsoft.com/office/drawing/2014/main" id="{84ACE7FF-CAE6-4949-AF04-09F82CF38FF7}"/>
              </a:ext>
            </a:extLst>
          </p:cNvPr>
          <p:cNvSpPr txBox="1"/>
          <p:nvPr/>
        </p:nvSpPr>
        <p:spPr>
          <a:xfrm>
            <a:off x="9693648" y="3276238"/>
            <a:ext cx="1660152" cy="523220"/>
          </a:xfrm>
          <a:prstGeom prst="rect">
            <a:avLst/>
          </a:prstGeom>
          <a:noFill/>
        </p:spPr>
        <p:txBody>
          <a:bodyPr wrap="square" rtlCol="0">
            <a:spAutoFit/>
          </a:bodyPr>
          <a:lstStyle/>
          <a:p>
            <a:r>
              <a:rPr lang="en-US" sz="2800" dirty="0">
                <a:solidFill>
                  <a:schemeClr val="accent2"/>
                </a:solidFill>
              </a:rPr>
              <a:t>CS+</a:t>
            </a:r>
          </a:p>
        </p:txBody>
      </p:sp>
      <p:sp>
        <p:nvSpPr>
          <p:cNvPr id="23" name="TextBox 22">
            <a:extLst>
              <a:ext uri="{FF2B5EF4-FFF2-40B4-BE49-F238E27FC236}">
                <a16:creationId xmlns:a16="http://schemas.microsoft.com/office/drawing/2014/main" id="{A3563D87-EB59-4A92-B436-8B46631509A9}"/>
              </a:ext>
            </a:extLst>
          </p:cNvPr>
          <p:cNvSpPr txBox="1"/>
          <p:nvPr/>
        </p:nvSpPr>
        <p:spPr>
          <a:xfrm>
            <a:off x="9693648" y="3693268"/>
            <a:ext cx="871644" cy="523220"/>
          </a:xfrm>
          <a:prstGeom prst="rect">
            <a:avLst/>
          </a:prstGeom>
          <a:noFill/>
        </p:spPr>
        <p:txBody>
          <a:bodyPr wrap="square" rtlCol="0">
            <a:spAutoFit/>
          </a:bodyPr>
          <a:lstStyle/>
          <a:p>
            <a:r>
              <a:rPr lang="en-US" sz="2800" dirty="0">
                <a:solidFill>
                  <a:srgbClr val="7F8080"/>
                </a:solidFill>
              </a:rPr>
              <a:t>CS-</a:t>
            </a:r>
          </a:p>
        </p:txBody>
      </p:sp>
      <p:sp>
        <p:nvSpPr>
          <p:cNvPr id="24" name="TextBox 23">
            <a:extLst>
              <a:ext uri="{FF2B5EF4-FFF2-40B4-BE49-F238E27FC236}">
                <a16:creationId xmlns:a16="http://schemas.microsoft.com/office/drawing/2014/main" id="{967CE476-BCBA-448E-98D7-1D0D607D358C}"/>
              </a:ext>
            </a:extLst>
          </p:cNvPr>
          <p:cNvSpPr txBox="1"/>
          <p:nvPr/>
        </p:nvSpPr>
        <p:spPr>
          <a:xfrm>
            <a:off x="8648040" y="2620483"/>
            <a:ext cx="3155818"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Emotional Valence</a:t>
            </a:r>
          </a:p>
        </p:txBody>
      </p:sp>
      <p:cxnSp>
        <p:nvCxnSpPr>
          <p:cNvPr id="25" name="Straight Connector 24">
            <a:extLst>
              <a:ext uri="{FF2B5EF4-FFF2-40B4-BE49-F238E27FC236}">
                <a16:creationId xmlns:a16="http://schemas.microsoft.com/office/drawing/2014/main" id="{B6DA28CD-233B-4BA7-BE7F-B7E3A8E6B487}"/>
              </a:ext>
            </a:extLst>
          </p:cNvPr>
          <p:cNvCxnSpPr>
            <a:cxnSpLocks/>
          </p:cNvCxnSpPr>
          <p:nvPr/>
        </p:nvCxnSpPr>
        <p:spPr>
          <a:xfrm>
            <a:off x="8750588" y="3110652"/>
            <a:ext cx="3053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96AF0FF-717A-284C-A58F-CFF042BCF27A}"/>
              </a:ext>
            </a:extLst>
          </p:cNvPr>
          <p:cNvPicPr>
            <a:picLocks noChangeAspect="1"/>
          </p:cNvPicPr>
          <p:nvPr/>
        </p:nvPicPr>
        <p:blipFill rotWithShape="1">
          <a:blip r:embed="rId3"/>
          <a:srcRect l="51809" t="14956" r="2409" b="11002"/>
          <a:stretch/>
        </p:blipFill>
        <p:spPr>
          <a:xfrm>
            <a:off x="1023037" y="3206540"/>
            <a:ext cx="2453641" cy="1767841"/>
          </a:xfrm>
          <a:prstGeom prst="rect">
            <a:avLst/>
          </a:prstGeom>
        </p:spPr>
      </p:pic>
      <p:pic>
        <p:nvPicPr>
          <p:cNvPr id="4" name="Picture 3" descr="A picture containing holding, man&#10;&#10;Description automatically generated">
            <a:extLst>
              <a:ext uri="{FF2B5EF4-FFF2-40B4-BE49-F238E27FC236}">
                <a16:creationId xmlns:a16="http://schemas.microsoft.com/office/drawing/2014/main" id="{86452AEF-A195-492C-90D4-AC598C6BD0A0}"/>
              </a:ext>
              <a:ext uri="{C183D7F6-B498-43B3-948B-1728B52AA6E4}">
                <adec:decorative xmlns:adec="http://schemas.microsoft.com/office/drawing/2017/decorative" val="0"/>
              </a:ext>
            </a:extLst>
          </p:cNvPr>
          <p:cNvPicPr>
            <a:picLocks noChangeAspect="1"/>
          </p:cNvPicPr>
          <p:nvPr/>
        </p:nvPicPr>
        <p:blipFill rotWithShape="1">
          <a:blip r:embed="rId4"/>
          <a:srcRect l="26627" r="26686"/>
          <a:stretch/>
        </p:blipFill>
        <p:spPr>
          <a:xfrm flipH="1">
            <a:off x="781919" y="3206540"/>
            <a:ext cx="2935875" cy="2457972"/>
          </a:xfrm>
          <a:prstGeom prst="rect">
            <a:avLst/>
          </a:prstGeom>
        </p:spPr>
      </p:pic>
      <p:sp>
        <p:nvSpPr>
          <p:cNvPr id="26" name="TextBox 25">
            <a:extLst>
              <a:ext uri="{FF2B5EF4-FFF2-40B4-BE49-F238E27FC236}">
                <a16:creationId xmlns:a16="http://schemas.microsoft.com/office/drawing/2014/main" id="{5BBF312B-7E24-4FAA-874B-6803DF0AEE3B}"/>
              </a:ext>
            </a:extLst>
          </p:cNvPr>
          <p:cNvSpPr txBox="1"/>
          <p:nvPr/>
        </p:nvSpPr>
        <p:spPr>
          <a:xfrm>
            <a:off x="781919" y="5865095"/>
            <a:ext cx="2941831" cy="430887"/>
          </a:xfrm>
          <a:prstGeom prst="rect">
            <a:avLst/>
          </a:prstGeom>
          <a:noFill/>
        </p:spPr>
        <p:txBody>
          <a:bodyPr wrap="none" rtlCol="0">
            <a:spAutoFit/>
          </a:bodyPr>
          <a:lstStyle/>
          <a:p>
            <a:r>
              <a:rPr lang="en-US" sz="1100" dirty="0"/>
              <a:t>Milad et al., 2007. </a:t>
            </a:r>
            <a:r>
              <a:rPr lang="en-US" sz="1100" i="1" dirty="0"/>
              <a:t>Biol. Psychiatry</a:t>
            </a:r>
            <a:br>
              <a:rPr lang="en-US" sz="1100" i="1" dirty="0"/>
            </a:br>
            <a:r>
              <a:rPr lang="en-US" sz="1100" dirty="0" err="1"/>
              <a:t>Fullana</a:t>
            </a:r>
            <a:r>
              <a:rPr lang="en-US" sz="1100" dirty="0"/>
              <a:t> et al., 2018. </a:t>
            </a:r>
            <a:r>
              <a:rPr lang="en-US" sz="1100" i="1" dirty="0" err="1"/>
              <a:t>Neurosci</a:t>
            </a:r>
            <a:r>
              <a:rPr lang="en-US" sz="1100" i="1" dirty="0"/>
              <a:t>. </a:t>
            </a:r>
            <a:r>
              <a:rPr lang="en-US" sz="1100" i="1" dirty="0" err="1"/>
              <a:t>Biobehav</a:t>
            </a:r>
            <a:r>
              <a:rPr lang="en-US" sz="1100" i="1" dirty="0"/>
              <a:t>. R.</a:t>
            </a:r>
          </a:p>
        </p:txBody>
      </p:sp>
    </p:spTree>
    <p:extLst>
      <p:ext uri="{BB962C8B-B14F-4D97-AF65-F5344CB8AC3E}">
        <p14:creationId xmlns:p14="http://schemas.microsoft.com/office/powerpoint/2010/main" val="25705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P spid="8" grpId="0"/>
      <p:bldP spid="9" grpId="0"/>
      <p:bldP spid="10" grpId="0"/>
      <p:bldP spid="11" grpId="0"/>
      <p:bldP spid="11" grpId="1"/>
      <p:bldP spid="15" grpId="0"/>
      <p:bldP spid="20" grpId="0"/>
      <p:bldP spid="22" grpId="0"/>
      <p:bldP spid="23"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t>Measuring encoding retrieval similarity</a:t>
            </a: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38100">
            <a:solidFill>
              <a:schemeClr val="accent2"/>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38100">
            <a:solidFill>
              <a:schemeClr val="accent2"/>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38100">
            <a:solidFill>
              <a:schemeClr val="accent2"/>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17265" y="2490765"/>
            <a:ext cx="1367682" cy="461665"/>
          </a:xfrm>
          <a:prstGeom prst="rect">
            <a:avLst/>
          </a:prstGeom>
          <a:noFill/>
        </p:spPr>
        <p:txBody>
          <a:bodyPr wrap="none" rtlCol="0">
            <a:spAutoFit/>
          </a:bodyPr>
          <a:lstStyle/>
          <a:p>
            <a:pPr algn="ctr"/>
            <a:r>
              <a:rPr lang="en-US" sz="2400" dirty="0"/>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761178" y="1665334"/>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38100">
            <a:solidFill>
              <a:schemeClr val="accent2"/>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38100">
            <a:solidFill>
              <a:schemeClr val="accent2"/>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38100">
            <a:solidFill>
              <a:schemeClr val="accent2"/>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24582" y="2493126"/>
            <a:ext cx="1367682" cy="461665"/>
          </a:xfrm>
          <a:prstGeom prst="rect">
            <a:avLst/>
          </a:prstGeom>
          <a:noFill/>
        </p:spPr>
        <p:txBody>
          <a:bodyPr wrap="none" rtlCol="0">
            <a:spAutoFit/>
          </a:bodyPr>
          <a:lstStyle/>
          <a:p>
            <a:pPr algn="ctr"/>
            <a:r>
              <a:rPr lang="en-US" sz="2400" dirty="0"/>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t>Low</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9967</TotalTime>
  <Words>1861</Words>
  <Application>Microsoft Office PowerPoint</Application>
  <PresentationFormat>Widescreen</PresentationFormat>
  <Paragraphs>468</Paragraphs>
  <Slides>28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1_Office Theme</vt:lpstr>
      <vt:lpstr>Dissociable neural reinstatement of emotional memories in human PFC</vt:lpstr>
      <vt:lpstr>Specificity of neural coding</vt:lpstr>
      <vt:lpstr>Reinstatement in the human brain</vt:lpstr>
      <vt:lpstr>Dual role of PFC in emotional memory</vt:lpstr>
      <vt:lpstr>Research question &amp; prediction</vt:lpstr>
      <vt:lpstr>Research question &amp; prediction</vt:lpstr>
      <vt:lpstr>Experimental design</vt:lpstr>
      <vt:lpstr>Analysis</vt:lpstr>
      <vt:lpstr>Measuring encoding retrieval similarity</vt:lpstr>
      <vt:lpstr>Measuring encoding retrieval similarity</vt:lpstr>
      <vt:lpstr>Measuring encoding retrieval similarity</vt:lpstr>
      <vt:lpstr>Emotional memory reinstatement</vt:lpstr>
      <vt:lpstr>Emotional memory reinstatement</vt:lpstr>
      <vt:lpstr>No emotional reinstatement in subcortical ROIs</vt:lpstr>
      <vt:lpstr>No effect of US reinforcement</vt:lpstr>
      <vt:lpstr>Wider look at PFC</vt:lpstr>
      <vt:lpstr>Wider look at PFC</vt:lpstr>
      <vt:lpstr>Interim Summary – neural reinstatement</vt:lpstr>
      <vt:lpstr>Behavioral Results – Recognition Memory</vt:lpstr>
      <vt:lpstr>Influence of episodic memory</vt:lpstr>
      <vt:lpstr>Behavior – Hit Rates</vt:lpstr>
      <vt:lpstr>RSA to novel foils</vt:lpstr>
      <vt:lpstr>Interim Summary – memory</vt:lpstr>
      <vt:lpstr>What mechanism supports reinstatement in PFC?</vt:lpstr>
      <vt:lpstr>gPPI – retrieval</vt:lpstr>
      <vt:lpstr>gPPI – encoding</vt:lpstr>
      <vt:lpstr>Final Summary - gPPI</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Reactivation of emotional memories</dc:title>
  <dc:creator>gus hennings</dc:creator>
  <cp:lastModifiedBy>gus hennings</cp:lastModifiedBy>
  <cp:revision>192</cp:revision>
  <dcterms:created xsi:type="dcterms:W3CDTF">2019-10-22T17:23:16Z</dcterms:created>
  <dcterms:modified xsi:type="dcterms:W3CDTF">2020-05-06T19:29:20Z</dcterms:modified>
</cp:coreProperties>
</file>